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56" r:id="rId3"/>
    <p:sldId id="258" r:id="rId4"/>
    <p:sldId id="259" r:id="rId5"/>
    <p:sldId id="260" r:id="rId6"/>
    <p:sldId id="373" r:id="rId7"/>
    <p:sldId id="261" r:id="rId8"/>
    <p:sldId id="368" r:id="rId9"/>
    <p:sldId id="367" r:id="rId10"/>
    <p:sldId id="278" r:id="rId11"/>
    <p:sldId id="279" r:id="rId12"/>
    <p:sldId id="280" r:id="rId13"/>
    <p:sldId id="281" r:id="rId14"/>
    <p:sldId id="282" r:id="rId15"/>
    <p:sldId id="26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1" r:id="rId24"/>
    <p:sldId id="290" r:id="rId25"/>
    <p:sldId id="263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265" r:id="rId36"/>
    <p:sldId id="372" r:id="rId37"/>
    <p:sldId id="264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266" r:id="rId47"/>
    <p:sldId id="309" r:id="rId48"/>
    <p:sldId id="310" r:id="rId49"/>
    <p:sldId id="316" r:id="rId50"/>
    <p:sldId id="317" r:id="rId51"/>
    <p:sldId id="313" r:id="rId52"/>
    <p:sldId id="314" r:id="rId53"/>
    <p:sldId id="315" r:id="rId54"/>
    <p:sldId id="341" r:id="rId55"/>
    <p:sldId id="342" r:id="rId56"/>
    <p:sldId id="267" r:id="rId57"/>
    <p:sldId id="318" r:id="rId58"/>
    <p:sldId id="319" r:id="rId59"/>
    <p:sldId id="322" r:id="rId60"/>
    <p:sldId id="320" r:id="rId61"/>
    <p:sldId id="321" r:id="rId62"/>
    <p:sldId id="323" r:id="rId63"/>
    <p:sldId id="325" r:id="rId64"/>
    <p:sldId id="324" r:id="rId65"/>
    <p:sldId id="268" r:id="rId66"/>
    <p:sldId id="345" r:id="rId67"/>
    <p:sldId id="269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270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271" r:id="rId85"/>
    <p:sldId id="369" r:id="rId86"/>
    <p:sldId id="370" r:id="rId87"/>
    <p:sldId id="346" r:id="rId88"/>
    <p:sldId id="348" r:id="rId89"/>
    <p:sldId id="349" r:id="rId90"/>
    <p:sldId id="350" r:id="rId91"/>
    <p:sldId id="351" r:id="rId92"/>
    <p:sldId id="371" r:id="rId93"/>
    <p:sldId id="272" r:id="rId94"/>
    <p:sldId id="352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5" r:id="rId105"/>
    <p:sldId id="363" r:id="rId106"/>
    <p:sldId id="366" r:id="rId107"/>
    <p:sldId id="364" r:id="rId108"/>
    <p:sldId id="374" r:id="rId10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-9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599806E-5D06-492B-B76E-820545F78D10}" type="datetimeFigureOut">
              <a:rPr lang="ru-RU" smtClean="0"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2C3D91B-0197-43DF-A236-B62FD494ED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85" y="0"/>
            <a:ext cx="12217685" cy="685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74004" y="685800"/>
            <a:ext cx="9956800" cy="487375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3200" b="1" dirty="0"/>
              <a:t>Недаром в народе говорят: «История не </a:t>
            </a:r>
            <a:r>
              <a:rPr lang="ru-RU" sz="3200" b="1" dirty="0" err="1"/>
              <a:t>запамятуется</a:t>
            </a:r>
            <a:r>
              <a:rPr lang="ru-RU" sz="3200" b="1" dirty="0"/>
              <a:t>, род не заплутается», «Без знаний прошлого, не построишь будущее». </a:t>
            </a:r>
            <a:endParaRPr lang="ru-RU" sz="3200" b="1" dirty="0" smtClean="0"/>
          </a:p>
          <a:p>
            <a:pPr marL="0" indent="0" algn="just">
              <a:buNone/>
            </a:pPr>
            <a:endParaRPr lang="ru-RU" sz="3200" b="1" dirty="0"/>
          </a:p>
          <a:p>
            <a:pPr marL="0" indent="0" algn="just">
              <a:buNone/>
            </a:pPr>
            <a:r>
              <a:rPr lang="ru-RU" sz="3200" b="1" dirty="0" smtClean="0"/>
              <a:t>Такой </a:t>
            </a:r>
            <a:r>
              <a:rPr lang="ru-RU" sz="3200" b="1" dirty="0"/>
              <a:t>смысл имеет фильм «Первый нукер Чингисхана», который был приурочен к празднику Белого месяца, и в 2006 году его показывали в кинотеатрах нашей Республики. </a:t>
            </a:r>
            <a:endParaRPr lang="ru-RU" sz="3200" b="1" dirty="0" smtClean="0"/>
          </a:p>
          <a:p>
            <a:pPr marL="0" indent="0" algn="just">
              <a:buNone/>
            </a:pPr>
            <a:endParaRPr lang="ru-RU" sz="3200" b="1" dirty="0"/>
          </a:p>
          <a:p>
            <a:pPr marL="0" indent="0" algn="just">
              <a:buNone/>
            </a:pPr>
            <a:r>
              <a:rPr lang="ru-RU" sz="3900" b="1" dirty="0" smtClean="0"/>
              <a:t>Кто </a:t>
            </a:r>
            <a:r>
              <a:rPr lang="ru-RU" sz="3900" b="1" dirty="0"/>
              <a:t>же является режиссерами этого художественного фильма Бурятской </a:t>
            </a:r>
            <a:r>
              <a:rPr lang="ru-RU" sz="3900" b="1" dirty="0" smtClean="0"/>
              <a:t>киностудии?</a:t>
            </a:r>
            <a:endParaRPr lang="ru-RU" sz="3900" b="1" dirty="0"/>
          </a:p>
        </p:txBody>
      </p:sp>
    </p:spTree>
    <p:extLst>
      <p:ext uri="{BB962C8B-B14F-4D97-AF65-F5344CB8AC3E}">
        <p14:creationId xmlns:p14="http://schemas.microsoft.com/office/powerpoint/2010/main" val="28565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793" y="4791554"/>
            <a:ext cx="11116019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3600" b="1" dirty="0" smtClean="0"/>
              <a:t>Украшения.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u="sng" dirty="0" smtClean="0"/>
              <a:t>Вопрос</a:t>
            </a:r>
            <a:r>
              <a:rPr lang="ru-RU" sz="3600" u="sng" dirty="0"/>
              <a:t>: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1" dirty="0"/>
              <a:t>В старину, чтобы выдать замуж дочь, семья должна была в приданое дочери подарить венок, украшенный кораллами. На венок для украшения брали от 10-20 кораллов.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Сколько </a:t>
            </a:r>
            <a:r>
              <a:rPr lang="ru-RU" sz="4000" b="1" dirty="0"/>
              <a:t>примерно стоил тогда коралл в переводе на крупный рогатый скот?</a:t>
            </a:r>
          </a:p>
        </p:txBody>
      </p:sp>
    </p:spTree>
    <p:extLst>
      <p:ext uri="{BB962C8B-B14F-4D97-AF65-F5344CB8AC3E}">
        <p14:creationId xmlns:p14="http://schemas.microsoft.com/office/powerpoint/2010/main" val="10916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973678" y="972238"/>
            <a:ext cx="4463054" cy="4873752"/>
          </a:xfrm>
        </p:spPr>
        <p:txBody>
          <a:bodyPr>
            <a:normAutofit/>
          </a:bodyPr>
          <a:lstStyle/>
          <a:p>
            <a:r>
              <a:rPr lang="ru-RU" sz="4400" b="1" dirty="0"/>
              <a:t>1 коралл был равнозначен 1 голове крупного рогатого скота</a:t>
            </a:r>
          </a:p>
        </p:txBody>
      </p:sp>
      <p:pic>
        <p:nvPicPr>
          <p:cNvPr id="8194" name="Picture 2" descr="Драгоценное украшение бурят – коралл - ГУК «Агинский национальный музей им.  Г.Цыбиков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25" y="948829"/>
            <a:ext cx="4825386" cy="502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99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793" y="5166127"/>
            <a:ext cx="11116019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3600" b="1" dirty="0" err="1"/>
              <a:t>Сурхарбан</a:t>
            </a:r>
            <a:r>
              <a:rPr lang="ru-RU" sz="3600" b="1" dirty="0"/>
              <a:t>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u="sng" dirty="0" smtClean="0"/>
              <a:t>Вопрос</a:t>
            </a:r>
            <a:r>
              <a:rPr lang="ru-RU" sz="3600" u="sng" dirty="0"/>
              <a:t>: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/>
              <a:t>Обычно на национальном празднике </a:t>
            </a:r>
            <a:r>
              <a:rPr lang="ru-RU" sz="3600" b="1" dirty="0" err="1"/>
              <a:t>Сурхарбан</a:t>
            </a:r>
            <a:r>
              <a:rPr lang="ru-RU" sz="3600" b="1" dirty="0"/>
              <a:t> проводится три национальных вида спорта: национальная борьба, конные скачки и стрельба из лука.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А </a:t>
            </a:r>
            <a:r>
              <a:rPr lang="ru-RU" sz="3600" b="1" dirty="0"/>
              <a:t>знаете ли вы каково расстояние от линии стрельбы до мишени (сур), если бурятский лук имеет тетиву длиной 160 см?</a:t>
            </a:r>
          </a:p>
        </p:txBody>
      </p:sp>
    </p:spTree>
    <p:extLst>
      <p:ext uri="{BB962C8B-B14F-4D97-AF65-F5344CB8AC3E}">
        <p14:creationId xmlns:p14="http://schemas.microsoft.com/office/powerpoint/2010/main" val="22452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949108" y="1445965"/>
            <a:ext cx="5223219" cy="4873752"/>
          </a:xfrm>
        </p:spPr>
        <p:txBody>
          <a:bodyPr>
            <a:normAutofit/>
          </a:bodyPr>
          <a:lstStyle/>
          <a:p>
            <a:r>
              <a:rPr lang="ru-RU" sz="4000" dirty="0"/>
              <a:t>Расстояние соответствует длине 20-ти </a:t>
            </a:r>
            <a:r>
              <a:rPr lang="ru-RU" sz="4000" dirty="0" err="1"/>
              <a:t>тетив</a:t>
            </a:r>
            <a:r>
              <a:rPr lang="ru-RU" sz="4000" dirty="0"/>
              <a:t>, т.е. </a:t>
            </a:r>
            <a:endParaRPr lang="ru-RU" sz="4000" dirty="0" smtClean="0"/>
          </a:p>
          <a:p>
            <a:r>
              <a:rPr lang="ru-RU" sz="4000" dirty="0" smtClean="0"/>
              <a:t>160</a:t>
            </a:r>
            <a:r>
              <a:rPr lang="ru-RU" sz="4000" dirty="0"/>
              <a:t>* 20 = 3200см = 32 м</a:t>
            </a:r>
          </a:p>
        </p:txBody>
      </p:sp>
      <p:pic>
        <p:nvPicPr>
          <p:cNvPr id="9218" name="Picture 2" descr="Лук традиционный рекурсивный Бурятск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1" y="984309"/>
            <a:ext cx="5497689" cy="55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1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860" y="4923757"/>
            <a:ext cx="11116019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4400" b="1" dirty="0"/>
              <a:t>Танцы бурят.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u="sng" dirty="0" smtClean="0"/>
              <a:t>Вопрос</a:t>
            </a:r>
            <a:r>
              <a:rPr lang="ru-RU" sz="3600" u="sng" dirty="0"/>
              <a:t>: </a:t>
            </a:r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/>
              <a:t>Ритмичный круговой танец, имеющий древнее происхождение. В Бурятии насчитывается несколько десятков его вариантов и стилей.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Назовите </a:t>
            </a:r>
            <a:r>
              <a:rPr lang="ru-RU" sz="3600" b="1" dirty="0"/>
              <a:t>его и объясните первоначальное значение этого танца?</a:t>
            </a:r>
          </a:p>
        </p:txBody>
      </p:sp>
    </p:spTree>
    <p:extLst>
      <p:ext uri="{BB962C8B-B14F-4D97-AF65-F5344CB8AC3E}">
        <p14:creationId xmlns:p14="http://schemas.microsoft.com/office/powerpoint/2010/main" val="180500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466901" y="520547"/>
            <a:ext cx="5057966" cy="4873752"/>
          </a:xfrm>
        </p:spPr>
        <p:txBody>
          <a:bodyPr>
            <a:noAutofit/>
          </a:bodyPr>
          <a:lstStyle/>
          <a:p>
            <a:r>
              <a:rPr lang="ru-RU" sz="2800" dirty="0"/>
              <a:t>Танец: </a:t>
            </a:r>
            <a:r>
              <a:rPr lang="ru-RU" sz="2800" dirty="0" err="1"/>
              <a:t>Ёхор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smtClean="0"/>
              <a:t>Первоначально </a:t>
            </a:r>
            <a:r>
              <a:rPr lang="ru-RU" sz="2800" dirty="0"/>
              <a:t>круговой магический танец по ходу солнца с </a:t>
            </a:r>
            <a:r>
              <a:rPr lang="ru-RU" sz="2800" dirty="0" err="1"/>
              <a:t>припевными</a:t>
            </a:r>
            <a:r>
              <a:rPr lang="ru-RU" sz="2800" dirty="0"/>
              <a:t> словами заклинаниями и ускоряющимся движением осуществлялся для «подталкивания», отправления на небо шамана и душ жертвенных животных. Танец начинался вечером и продолжался всю ночь до зари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66" y="1537983"/>
            <a:ext cx="5955678" cy="397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0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810" y="4714437"/>
            <a:ext cx="11116019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4400" b="1" dirty="0"/>
              <a:t>Древние </a:t>
            </a:r>
            <a:r>
              <a:rPr lang="ru-RU" sz="4400" b="1" dirty="0" smtClean="0"/>
              <a:t>игры. </a:t>
            </a:r>
            <a:br>
              <a:rPr lang="ru-RU" sz="44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u="sng" dirty="0" smtClean="0"/>
              <a:t>Вопрос</a:t>
            </a:r>
            <a:r>
              <a:rPr lang="ru-RU" sz="3600" u="sng" dirty="0"/>
              <a:t>: </a:t>
            </a:r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/>
              <a:t>Эта бурятская народная игра напоминает игру «Кошки-мышки». Только действующие лица в ней другие.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 smtClean="0"/>
              <a:t>Как </a:t>
            </a:r>
            <a:r>
              <a:rPr lang="ru-RU" sz="3600" b="1" dirty="0"/>
              <a:t>называется эта игра? </a:t>
            </a:r>
          </a:p>
        </p:txBody>
      </p:sp>
    </p:spTree>
    <p:extLst>
      <p:ext uri="{BB962C8B-B14F-4D97-AF65-F5344CB8AC3E}">
        <p14:creationId xmlns:p14="http://schemas.microsoft.com/office/powerpoint/2010/main" val="406728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282148" y="1146943"/>
            <a:ext cx="4142343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Бурятская народная игра «Верблюжонка </a:t>
            </a:r>
            <a:r>
              <a:rPr lang="ru-RU" sz="4000" dirty="0"/>
              <a:t>верблюд ловит</a:t>
            </a:r>
            <a:r>
              <a:rPr lang="ru-RU" sz="4000" dirty="0" smtClean="0"/>
              <a:t>»</a:t>
            </a:r>
          </a:p>
          <a:p>
            <a:pPr marL="0" indent="0" algn="ctr">
              <a:buNone/>
            </a:pPr>
            <a:r>
              <a:rPr lang="ru-RU" sz="4000" dirty="0" smtClean="0"/>
              <a:t> </a:t>
            </a:r>
            <a:r>
              <a:rPr lang="ru-RU" sz="4000" dirty="0"/>
              <a:t>- </a:t>
            </a:r>
            <a:r>
              <a:rPr lang="ru-RU" sz="4000" dirty="0" err="1"/>
              <a:t>Ботогон</a:t>
            </a:r>
            <a:r>
              <a:rPr lang="ru-RU" sz="4000" dirty="0"/>
              <a:t> </a:t>
            </a:r>
            <a:r>
              <a:rPr lang="ru-RU" sz="4000" dirty="0" err="1"/>
              <a:t>буурашалга</a:t>
            </a:r>
            <a:endParaRPr lang="ru-RU" sz="4000" dirty="0"/>
          </a:p>
        </p:txBody>
      </p:sp>
      <p:pic>
        <p:nvPicPr>
          <p:cNvPr id="11266" name="Picture 2" descr="Игры бурят-монгольских народ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2" y="1032200"/>
            <a:ext cx="6432659" cy="461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8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157" y="4427997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/>
              <a:t>Спасибо за участие и благодарим за внимание!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20487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81" y="1070044"/>
            <a:ext cx="3734163" cy="487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10" y="744224"/>
            <a:ext cx="2950468" cy="43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76" y="752343"/>
            <a:ext cx="3441375" cy="429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65951" y="167568"/>
            <a:ext cx="4605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Режиссеры фильма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4911" y="5233013"/>
            <a:ext cx="2974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/>
              <a:t>Эрдэни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Жалцанов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484012" y="5233012"/>
            <a:ext cx="2822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Саян </a:t>
            </a:r>
            <a:r>
              <a:rPr lang="ru-RU" sz="3600" b="1" dirty="0" err="1" smtClean="0"/>
              <a:t>Жамбалов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1204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938" y="2367844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/>
              <a:t>Кот в мешке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32863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97735" y="1148508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/>
              <a:t>Кто автор слов песни </a:t>
            </a:r>
          </a:p>
          <a:p>
            <a:pPr marL="0" indent="0" algn="ctr">
              <a:buNone/>
            </a:pPr>
            <a:r>
              <a:rPr lang="ru-RU" sz="7200" b="1" dirty="0" smtClean="0"/>
              <a:t>«</a:t>
            </a:r>
            <a:r>
              <a:rPr lang="ru-RU" sz="7200" b="1" dirty="0" err="1" smtClean="0"/>
              <a:t>Тоонто</a:t>
            </a:r>
            <a:r>
              <a:rPr lang="ru-RU" sz="7200" b="1" dirty="0" smtClean="0"/>
              <a:t> </a:t>
            </a:r>
            <a:r>
              <a:rPr lang="ru-RU" sz="7200" b="1" dirty="0" err="1" smtClean="0"/>
              <a:t>нютаг</a:t>
            </a:r>
            <a:r>
              <a:rPr lang="ru-RU" sz="7200" b="1" dirty="0" smtClean="0"/>
              <a:t>»?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9810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106" y="5408498"/>
            <a:ext cx="995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>Народный поэт Бурятии- </a:t>
            </a:r>
            <a:r>
              <a:rPr lang="ru-RU" sz="5400" b="1" dirty="0" err="1" smtClean="0"/>
              <a:t>Гунга</a:t>
            </a:r>
            <a:r>
              <a:rPr lang="ru-RU" sz="5400" b="1" dirty="0" smtClean="0"/>
              <a:t> </a:t>
            </a:r>
            <a:r>
              <a:rPr lang="ru-RU" sz="5400" b="1" dirty="0" err="1" smtClean="0"/>
              <a:t>Чимитов</a:t>
            </a:r>
            <a:endParaRPr lang="ru-RU" sz="5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07" y="454446"/>
            <a:ext cx="5714500" cy="422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7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9768" y="1324779"/>
            <a:ext cx="10958111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2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 smtClean="0"/>
              <a:t>Фольклор </a:t>
            </a:r>
            <a:r>
              <a:rPr lang="ru-RU" sz="6600" b="1" dirty="0"/>
              <a:t>и </a:t>
            </a:r>
            <a:r>
              <a:rPr lang="ru-RU" sz="6600" b="1" dirty="0" smtClean="0"/>
              <a:t>литература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3179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853" y="4934772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Он по своей значимости в одном ряду с такими памятниками мировой культуры, как древнегреческая «</a:t>
            </a:r>
            <a:r>
              <a:rPr lang="ru-RU" sz="3200" b="1" dirty="0" err="1"/>
              <a:t>Иллиада</a:t>
            </a:r>
            <a:r>
              <a:rPr lang="ru-RU" sz="3200" b="1" dirty="0"/>
              <a:t>» Гомера, калмыцкий «</a:t>
            </a:r>
            <a:r>
              <a:rPr lang="ru-RU" sz="3200" b="1" dirty="0" err="1"/>
              <a:t>Джангар</a:t>
            </a:r>
            <a:r>
              <a:rPr lang="ru-RU" sz="3200" b="1" dirty="0"/>
              <a:t>», русское «Слово о полку Игореве».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800" b="1" dirty="0" smtClean="0"/>
              <a:t>А </a:t>
            </a:r>
            <a:r>
              <a:rPr lang="ru-RU" sz="4800" b="1" dirty="0"/>
              <a:t>что является памятником мировой культуры в Бурятии? </a:t>
            </a:r>
          </a:p>
        </p:txBody>
      </p:sp>
    </p:spTree>
    <p:extLst>
      <p:ext uri="{BB962C8B-B14F-4D97-AF65-F5344CB8AC3E}">
        <p14:creationId xmlns:p14="http://schemas.microsoft.com/office/powerpoint/2010/main" val="26271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3023" y="1895111"/>
            <a:ext cx="3800820" cy="2258248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 </a:t>
            </a:r>
            <a:br>
              <a:rPr lang="ru-RU" sz="7200" dirty="0" smtClean="0"/>
            </a:br>
            <a:r>
              <a:rPr lang="ru-RU" sz="3600" dirty="0" smtClean="0"/>
              <a:t>«ГЭСЭР»- бурятский национальный эпос</a:t>
            </a: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3" y="887479"/>
            <a:ext cx="3020966" cy="460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32" y="1035796"/>
            <a:ext cx="3339922" cy="409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4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6718" y="884103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/>
              <a:t>Назовите поэта, воспевшего голубую траву и как она называется </a:t>
            </a:r>
            <a:r>
              <a:rPr lang="ru-RU" sz="6600" dirty="0" smtClean="0"/>
              <a:t>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839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242" y="4967823"/>
            <a:ext cx="5196289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err="1" smtClean="0"/>
              <a:t>Дондок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Улзытуев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425368" y="2901857"/>
            <a:ext cx="3625774" cy="3963318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dirty="0"/>
              <a:t>АЯ ГАНГА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(</a:t>
            </a:r>
            <a:r>
              <a:rPr lang="ru-RU" b="1" dirty="0"/>
              <a:t>тимьян, </a:t>
            </a:r>
            <a:r>
              <a:rPr lang="ru-RU" b="1" dirty="0" err="1"/>
              <a:t>богородская</a:t>
            </a:r>
            <a:r>
              <a:rPr lang="ru-RU" b="1" dirty="0"/>
              <a:t> трава, чабрец)</a:t>
            </a:r>
          </a:p>
          <a:p>
            <a:pPr marL="0" indent="0">
              <a:buNone/>
            </a:pPr>
            <a:r>
              <a:rPr lang="ru-RU" dirty="0" smtClean="0"/>
              <a:t>Эта </a:t>
            </a:r>
            <a:r>
              <a:rPr lang="ru-RU" dirty="0"/>
              <a:t>очень сильная трава. Воскурение из </a:t>
            </a:r>
            <a:r>
              <a:rPr lang="ru-RU" dirty="0" err="1" smtClean="0"/>
              <a:t>Ая</a:t>
            </a:r>
            <a:r>
              <a:rPr lang="ru-RU" dirty="0" smtClean="0"/>
              <a:t> </a:t>
            </a:r>
            <a:r>
              <a:rPr lang="ru-RU" dirty="0" err="1"/>
              <a:t>ганга</a:t>
            </a:r>
            <a:r>
              <a:rPr lang="ru-RU" dirty="0"/>
              <a:t> успокаивает нервную систему, позволяет найти решение трудной проблемы, </a:t>
            </a:r>
            <a:r>
              <a:rPr lang="ru-RU" dirty="0" smtClean="0"/>
              <a:t>подавляет </a:t>
            </a:r>
            <a:r>
              <a:rPr lang="ru-RU" dirty="0"/>
              <a:t>отрицательные энергии.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36" y="168734"/>
            <a:ext cx="4118761" cy="276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0" y="831524"/>
            <a:ext cx="5352572" cy="356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99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861766E-9336-4E77-B048-0E60F44CBF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48847" y="1059282"/>
            <a:ext cx="8229600" cy="13716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</a:rPr>
              <a:t>Тема: </a:t>
            </a:r>
          </a:p>
          <a:p>
            <a:pPr algn="ctr"/>
            <a:r>
              <a:rPr lang="ru-RU" sz="4800" dirty="0" smtClean="0">
                <a:solidFill>
                  <a:schemeClr val="tx1"/>
                </a:solidFill>
              </a:rPr>
              <a:t>«Материальная </a:t>
            </a:r>
            <a:r>
              <a:rPr lang="ru-RU" sz="4800" dirty="0">
                <a:solidFill>
                  <a:schemeClr val="tx1"/>
                </a:solidFill>
              </a:rPr>
              <a:t>и духовная культура бурят»</a:t>
            </a:r>
            <a:br>
              <a:rPr lang="ru-RU" sz="4800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6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27392" y="784951"/>
            <a:ext cx="9956800" cy="487375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600" dirty="0"/>
              <a:t>В 1240 г. был написан литературный памятник </a:t>
            </a:r>
            <a:r>
              <a:rPr lang="ru-RU" sz="3600" dirty="0" err="1"/>
              <a:t>монголоязычных</a:t>
            </a:r>
            <a:r>
              <a:rPr lang="ru-RU" sz="3600" dirty="0"/>
              <a:t> народов «Сокровенное сказание монголов». На основе сюжета этого произведения был написан роман писателя Бурятии, посвященный Чингисхану. </a:t>
            </a:r>
            <a:endParaRPr lang="ru-RU" sz="3600" dirty="0" smtClean="0"/>
          </a:p>
          <a:p>
            <a:pPr algn="just"/>
            <a:endParaRPr lang="ru-RU" sz="3600" dirty="0"/>
          </a:p>
          <a:p>
            <a:pPr marL="0" indent="0" algn="just">
              <a:buNone/>
            </a:pPr>
            <a:r>
              <a:rPr lang="ru-RU" sz="5400" b="1" dirty="0" smtClean="0"/>
              <a:t>Назовите </a:t>
            </a:r>
            <a:r>
              <a:rPr lang="ru-RU" sz="5400" b="1" dirty="0"/>
              <a:t>автора и название </a:t>
            </a:r>
            <a:r>
              <a:rPr lang="ru-RU" sz="5400" b="1" dirty="0" smtClean="0"/>
              <a:t>романа?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1765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568" y="5100027"/>
            <a:ext cx="6275536" cy="1143000"/>
          </a:xfrm>
        </p:spPr>
        <p:txBody>
          <a:bodyPr>
            <a:noAutofit/>
          </a:bodyPr>
          <a:lstStyle/>
          <a:p>
            <a:pPr algn="ctr"/>
            <a:r>
              <a:rPr lang="ru-RU" sz="5400" dirty="0" err="1" smtClean="0"/>
              <a:t>Исай</a:t>
            </a:r>
            <a:r>
              <a:rPr lang="ru-RU" sz="5400" dirty="0" smtClean="0"/>
              <a:t> Калашников</a:t>
            </a:r>
            <a:endParaRPr lang="ru-RU" sz="5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039" y="458553"/>
            <a:ext cx="3757864" cy="520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911" y="525574"/>
            <a:ext cx="3935338" cy="39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6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173" y="2522079"/>
            <a:ext cx="9956800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Вопрос-аукцион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88266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40954" y="1203593"/>
            <a:ext cx="99568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И</a:t>
            </a:r>
            <a:r>
              <a:rPr lang="ru-RU" sz="4000" b="1" dirty="0" smtClean="0"/>
              <a:t>мя этого выдающегося </a:t>
            </a:r>
            <a:r>
              <a:rPr lang="ru-RU" sz="4000" b="1" dirty="0"/>
              <a:t>представителя бурятской интеллигенции, ученого этнографа — исследователя и собирателя хорошо известно не только в нашей стране, но и за её </a:t>
            </a:r>
            <a:r>
              <a:rPr lang="ru-RU" sz="4000" b="1" dirty="0" smtClean="0"/>
              <a:t>пределами. Назовите его имя.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91597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055" y="4604266"/>
            <a:ext cx="5559846" cy="114300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/>
              <a:t>Матвей Николаевич Хангалов </a:t>
            </a:r>
            <a:br>
              <a:rPr lang="ru-RU" sz="4800" b="1" dirty="0" smtClean="0"/>
            </a:br>
            <a:r>
              <a:rPr lang="ru-RU" sz="3600" dirty="0" smtClean="0"/>
              <a:t>собрал колоссальный материал по фольклору, этнографии и шаманству бурят</a:t>
            </a:r>
            <a:endParaRPr lang="ru-RU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95" y="936857"/>
            <a:ext cx="3639152" cy="46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824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83325" y="1291727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3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 smtClean="0"/>
              <a:t>Праздник </a:t>
            </a:r>
          </a:p>
          <a:p>
            <a:pPr marL="0" indent="0" algn="ctr">
              <a:buNone/>
            </a:pPr>
            <a:r>
              <a:rPr lang="ru-RU" sz="6600" b="1" dirty="0" smtClean="0"/>
              <a:t>Белого месяца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92452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74005" y="1126475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/>
              <a:t>С какого года отмечается у нас в Бурятии праздник </a:t>
            </a:r>
            <a:r>
              <a:rPr lang="ru-RU" sz="5400" b="1" dirty="0" smtClean="0"/>
              <a:t>Белого месяца -</a:t>
            </a:r>
            <a:r>
              <a:rPr lang="ru-RU" sz="5400" b="1" dirty="0" err="1" smtClean="0"/>
              <a:t>Сагаалган</a:t>
            </a:r>
            <a:r>
              <a:rPr lang="ru-RU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31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28241" y="1225627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/>
              <a:t>Сагаалгану</a:t>
            </a:r>
            <a:r>
              <a:rPr lang="ru-RU" sz="4000" b="1" dirty="0"/>
              <a:t> уже сотни лет, но официально первый массовый праздник Белого месяца был организован в Бурятии только в </a:t>
            </a:r>
            <a:r>
              <a:rPr lang="ru-RU" sz="6000" b="1" dirty="0"/>
              <a:t>1990 г. </a:t>
            </a:r>
            <a:endParaRPr lang="ru-RU" sz="6000" b="1" dirty="0" smtClean="0"/>
          </a:p>
          <a:p>
            <a:pPr marL="0" indent="0" algn="ctr">
              <a:buNone/>
            </a:pPr>
            <a:r>
              <a:rPr lang="ru-RU" sz="4000" b="1" dirty="0" smtClean="0"/>
              <a:t>В </a:t>
            </a:r>
            <a:r>
              <a:rPr lang="ru-RU" sz="4000" b="1" dirty="0"/>
              <a:t>этом году исполняется 33 года</a:t>
            </a:r>
          </a:p>
        </p:txBody>
      </p:sp>
    </p:spTree>
    <p:extLst>
      <p:ext uri="{BB962C8B-B14F-4D97-AF65-F5344CB8AC3E}">
        <p14:creationId xmlns:p14="http://schemas.microsoft.com/office/powerpoint/2010/main" val="20018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29089" y="795969"/>
            <a:ext cx="9956800" cy="48737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4000" b="1" dirty="0"/>
              <a:t>В первый день празднования </a:t>
            </a:r>
            <a:r>
              <a:rPr lang="ru-RU" sz="4000" b="1" dirty="0" err="1"/>
              <a:t>Сагаалгана</a:t>
            </a:r>
            <a:r>
              <a:rPr lang="ru-RU" sz="4000" b="1" dirty="0"/>
              <a:t> положено ходить в гости к старшим и преподносить самому уважаемому человеку </a:t>
            </a:r>
            <a:r>
              <a:rPr lang="ru-RU" sz="4000" b="1" dirty="0" err="1"/>
              <a:t>хадак</a:t>
            </a:r>
            <a:r>
              <a:rPr lang="ru-RU" sz="4000" b="1" dirty="0"/>
              <a:t>. </a:t>
            </a:r>
            <a:endParaRPr lang="ru-RU" sz="4000" b="1" dirty="0" smtClean="0"/>
          </a:p>
          <a:p>
            <a:pPr marL="0" indent="0">
              <a:buNone/>
            </a:pPr>
            <a:endParaRPr lang="ru-RU" sz="4000" b="1" dirty="0"/>
          </a:p>
          <a:p>
            <a:pPr marL="0" indent="0" algn="ctr">
              <a:buNone/>
            </a:pPr>
            <a:r>
              <a:rPr lang="ru-RU" sz="4300" b="1" dirty="0" smtClean="0"/>
              <a:t>Что </a:t>
            </a:r>
            <a:r>
              <a:rPr lang="ru-RU" sz="4300" b="1" dirty="0"/>
              <a:t>символизирует это подношение и каким образом его преподносят? </a:t>
            </a:r>
            <a:endParaRPr lang="ru-RU" sz="4300" b="1" dirty="0" smtClean="0"/>
          </a:p>
          <a:p>
            <a:pPr marL="0" indent="0" algn="ctr">
              <a:buNone/>
            </a:pPr>
            <a:endParaRPr lang="ru-RU" sz="4300" b="1" dirty="0"/>
          </a:p>
          <a:p>
            <a:pPr marL="0" indent="0" algn="ctr">
              <a:buNone/>
            </a:pPr>
            <a:r>
              <a:rPr lang="ru-RU" sz="4300" b="1" dirty="0" smtClean="0"/>
              <a:t>Покажите </a:t>
            </a:r>
            <a:r>
              <a:rPr lang="ru-RU" sz="4300" b="1" dirty="0"/>
              <a:t>на примере</a:t>
            </a:r>
          </a:p>
        </p:txBody>
      </p:sp>
    </p:spTree>
    <p:extLst>
      <p:ext uri="{BB962C8B-B14F-4D97-AF65-F5344CB8AC3E}">
        <p14:creationId xmlns:p14="http://schemas.microsoft.com/office/powerpoint/2010/main" val="204361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4821" y="4605491"/>
            <a:ext cx="4925492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err="1"/>
              <a:t>Хадак</a:t>
            </a:r>
            <a:r>
              <a:rPr lang="ru-RU" sz="3600" dirty="0"/>
              <a:t> – тибетское слово, в переводе на бурятский язык означает </a:t>
            </a:r>
            <a:r>
              <a:rPr lang="ru-RU" sz="3600" dirty="0" smtClean="0"/>
              <a:t>«</a:t>
            </a:r>
            <a:r>
              <a:rPr lang="ru-RU" sz="3600" dirty="0" err="1" smtClean="0"/>
              <a:t>Тэнгэри</a:t>
            </a:r>
            <a:r>
              <a:rPr lang="ru-RU" sz="3600" dirty="0"/>
              <a:t>» (небо),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бывает </a:t>
            </a:r>
            <a:r>
              <a:rPr lang="ru-RU" sz="3600" dirty="0"/>
              <a:t>5 цветов: голубой, белый, желтый, зеленый, красный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3" y="1165455"/>
            <a:ext cx="5666526" cy="378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7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684" y="0"/>
            <a:ext cx="99568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Правила игры: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53668" y="1302745"/>
            <a:ext cx="9956800" cy="4873752"/>
          </a:xfrm>
        </p:spPr>
        <p:txBody>
          <a:bodyPr/>
          <a:lstStyle/>
          <a:p>
            <a:r>
              <a:rPr lang="ru-RU" b="1" dirty="0"/>
              <a:t>Игра разделена на 3 </a:t>
            </a:r>
            <a:r>
              <a:rPr lang="ru-RU" b="1" dirty="0" smtClean="0"/>
              <a:t>раунда - по </a:t>
            </a:r>
            <a:r>
              <a:rPr lang="ru-RU" b="1" dirty="0"/>
              <a:t>3 </a:t>
            </a:r>
            <a:r>
              <a:rPr lang="ru-RU" b="1" dirty="0" smtClean="0"/>
              <a:t>темы;</a:t>
            </a:r>
            <a:endParaRPr lang="ru-RU" b="1" dirty="0"/>
          </a:p>
          <a:p>
            <a:r>
              <a:rPr lang="ru-RU" b="1" dirty="0" smtClean="0"/>
              <a:t>Выбор темы участниками;</a:t>
            </a:r>
          </a:p>
          <a:p>
            <a:r>
              <a:rPr lang="ru-RU" b="1" dirty="0" smtClean="0"/>
              <a:t>Сигнальная карта - сигнал </a:t>
            </a:r>
            <a:r>
              <a:rPr lang="ru-RU" b="1" dirty="0"/>
              <a:t>о готовности к ответу на </a:t>
            </a:r>
            <a:r>
              <a:rPr lang="ru-RU" b="1" dirty="0" smtClean="0"/>
              <a:t>вопрос;</a:t>
            </a:r>
          </a:p>
          <a:p>
            <a:r>
              <a:rPr lang="ru-RU" b="1" dirty="0" smtClean="0"/>
              <a:t>За неправильный ответ - снимается балл;</a:t>
            </a:r>
          </a:p>
          <a:p>
            <a:r>
              <a:rPr lang="ru-RU" b="1" dirty="0"/>
              <a:t>М</a:t>
            </a:r>
            <a:r>
              <a:rPr lang="ru-RU" b="1" dirty="0" smtClean="0"/>
              <a:t>инимальный </a:t>
            </a:r>
            <a:r>
              <a:rPr lang="ru-RU" b="1" dirty="0"/>
              <a:t>балл-50, </a:t>
            </a:r>
            <a:r>
              <a:rPr lang="ru-RU" b="1" dirty="0" smtClean="0"/>
              <a:t>максимальный </a:t>
            </a:r>
            <a:r>
              <a:rPr lang="ru-RU" b="1" dirty="0"/>
              <a:t>—</a:t>
            </a:r>
            <a:r>
              <a:rPr lang="ru-RU" b="1" dirty="0" smtClean="0"/>
              <a:t>150; </a:t>
            </a:r>
          </a:p>
          <a:p>
            <a:r>
              <a:rPr lang="ru-RU" b="1" dirty="0" smtClean="0"/>
              <a:t>Время </a:t>
            </a:r>
            <a:r>
              <a:rPr lang="ru-RU" b="1" dirty="0"/>
              <a:t>на обдумывание </a:t>
            </a:r>
            <a:r>
              <a:rPr lang="ru-RU" b="1" dirty="0" smtClean="0"/>
              <a:t>- 30 сек.;</a:t>
            </a:r>
          </a:p>
          <a:p>
            <a:r>
              <a:rPr lang="ru-RU" b="1" dirty="0"/>
              <a:t> Сектор «Вопрос-аукцион» </a:t>
            </a:r>
            <a:r>
              <a:rPr lang="ru-RU" b="1" dirty="0" smtClean="0"/>
              <a:t>- специальные ставки (номинал </a:t>
            </a:r>
            <a:r>
              <a:rPr lang="ru-RU" b="1" dirty="0"/>
              <a:t>и </a:t>
            </a:r>
            <a:r>
              <a:rPr lang="ru-RU" b="1" dirty="0" smtClean="0"/>
              <a:t>ва-банк);</a:t>
            </a:r>
          </a:p>
          <a:p>
            <a:r>
              <a:rPr lang="ru-RU" b="1" dirty="0"/>
              <a:t>Сектор «Кот в мешке</a:t>
            </a:r>
            <a:r>
              <a:rPr lang="ru-RU" b="1" dirty="0" smtClean="0"/>
              <a:t>» - вопрос другой команде;</a:t>
            </a:r>
          </a:p>
          <a:p>
            <a:r>
              <a:rPr lang="ru-RU" b="1" dirty="0"/>
              <a:t>Сектор «Игра со зрителями</a:t>
            </a:r>
            <a:r>
              <a:rPr lang="ru-RU" b="1" dirty="0" smtClean="0"/>
              <a:t>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4099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646" y="2698349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8800" dirty="0"/>
              <a:t>«Черный ящик</a:t>
            </a:r>
            <a:r>
              <a:rPr lang="ru-RU" sz="8800" dirty="0" smtClean="0"/>
              <a:t>»-вопрос зрителям 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6460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40106" y="840036"/>
            <a:ext cx="9956800" cy="4873752"/>
          </a:xfrm>
        </p:spPr>
        <p:txBody>
          <a:bodyPr>
            <a:normAutofit fontScale="85000" lnSpcReduction="20000"/>
          </a:bodyPr>
          <a:lstStyle/>
          <a:p>
            <a:r>
              <a:rPr lang="ru-RU" sz="5400" dirty="0" smtClean="0"/>
              <a:t> Здесь </a:t>
            </a:r>
            <a:r>
              <a:rPr lang="ru-RU" sz="5400" dirty="0"/>
              <a:t>находится символ года по восточному календарю, который располагается между овцой и курицей? </a:t>
            </a:r>
            <a:endParaRPr lang="ru-RU" sz="5400" dirty="0" smtClean="0"/>
          </a:p>
          <a:p>
            <a:endParaRPr lang="ru-RU" sz="5400" dirty="0" smtClean="0"/>
          </a:p>
          <a:p>
            <a:r>
              <a:rPr lang="ru-RU" sz="5400" dirty="0" smtClean="0"/>
              <a:t> Что </a:t>
            </a:r>
            <a:r>
              <a:rPr lang="ru-RU" sz="5400" dirty="0"/>
              <a:t>означает с точки зрения буддизма поведение каждой отдельно взятой статуэтки?</a:t>
            </a:r>
          </a:p>
        </p:txBody>
      </p:sp>
    </p:spTree>
    <p:extLst>
      <p:ext uri="{BB962C8B-B14F-4D97-AF65-F5344CB8AC3E}">
        <p14:creationId xmlns:p14="http://schemas.microsoft.com/office/powerpoint/2010/main" val="282303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173" y="2522079"/>
            <a:ext cx="9956800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Вопрос-аукцион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8527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06207" y="972238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/>
              <a:t>Существует легенда о животных, которые поспорили между собой, кто из них будет возглавлять двенадцатилетний цикл восточного календаря.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Перечислите </a:t>
            </a:r>
            <a:r>
              <a:rPr lang="ru-RU" sz="4000" dirty="0"/>
              <a:t>монгольский двенадцатилетний цикл.</a:t>
            </a:r>
          </a:p>
        </p:txBody>
      </p:sp>
    </p:spTree>
    <p:extLst>
      <p:ext uri="{BB962C8B-B14F-4D97-AF65-F5344CB8AC3E}">
        <p14:creationId xmlns:p14="http://schemas.microsoft.com/office/powerpoint/2010/main" val="344879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99" y="289192"/>
            <a:ext cx="6254827" cy="625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06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157" y="2489029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>
                <a:solidFill>
                  <a:schemeClr val="tx1"/>
                </a:solidFill>
              </a:rPr>
              <a:t>2</a:t>
            </a:r>
            <a:r>
              <a:rPr lang="ru-RU" sz="9600" b="1" dirty="0" smtClean="0">
                <a:solidFill>
                  <a:schemeClr val="tx1"/>
                </a:solidFill>
              </a:rPr>
              <a:t> раунд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55346961"/>
              </p:ext>
            </p:extLst>
          </p:nvPr>
        </p:nvGraphicFramePr>
        <p:xfrm>
          <a:off x="495760" y="198303"/>
          <a:ext cx="10653310" cy="579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509"/>
                <a:gridCol w="2038120"/>
                <a:gridCol w="2038120"/>
                <a:gridCol w="2038120"/>
                <a:gridCol w="2247441"/>
              </a:tblGrid>
              <a:tr h="166684">
                <a:tc>
                  <a:txBody>
                    <a:bodyPr/>
                    <a:lstStyle/>
                    <a:p>
                      <a:pPr algn="ctr"/>
                      <a:endParaRPr kumimoji="0" lang="ru-RU" sz="2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Национальные блюда бурят 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19012"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История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575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Обычаи и традиции бурят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61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567149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1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 smtClean="0"/>
              <a:t>«</a:t>
            </a:r>
            <a:r>
              <a:rPr lang="ru-RU" sz="6600" b="1" dirty="0"/>
              <a:t>Национальные блюда бурят»</a:t>
            </a:r>
          </a:p>
        </p:txBody>
      </p:sp>
    </p:spTree>
    <p:extLst>
      <p:ext uri="{BB962C8B-B14F-4D97-AF65-F5344CB8AC3E}">
        <p14:creationId xmlns:p14="http://schemas.microsoft.com/office/powerpoint/2010/main" val="144013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6718" y="851053"/>
            <a:ext cx="9956800" cy="48737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600" b="1" dirty="0"/>
              <a:t>Белая пища, которая обладает антисептическими и антибактериальными свойствами, способная содействовать исцелению легочных и желудочно-кишечных инфекций. </a:t>
            </a:r>
            <a:endParaRPr lang="ru-RU" sz="3600" b="1" dirty="0" smtClean="0"/>
          </a:p>
          <a:p>
            <a:pPr marL="0" indent="0">
              <a:buNone/>
            </a:pPr>
            <a:r>
              <a:rPr lang="ru-RU" sz="3600" b="1" dirty="0" smtClean="0"/>
              <a:t>Этот </a:t>
            </a:r>
            <a:r>
              <a:rPr lang="ru-RU" sz="3600" b="1" dirty="0"/>
              <a:t>напиток восстанавливал силы организма после длительной депрессии, и полуголодной зимы и весны. </a:t>
            </a:r>
            <a:endParaRPr lang="ru-RU" sz="3600" b="1" dirty="0" smtClean="0"/>
          </a:p>
          <a:p>
            <a:pPr marL="0" indent="0">
              <a:buNone/>
            </a:pPr>
            <a:endParaRPr lang="ru-RU" sz="3600" b="1" dirty="0" smtClean="0"/>
          </a:p>
          <a:p>
            <a:pPr marL="0" indent="0">
              <a:buNone/>
            </a:pPr>
            <a:r>
              <a:rPr lang="ru-RU" sz="4300" b="1" dirty="0" smtClean="0"/>
              <a:t>Назовите этот чудесный напиток?</a:t>
            </a:r>
            <a:endParaRPr lang="ru-RU" sz="4300" b="1" dirty="0"/>
          </a:p>
        </p:txBody>
      </p:sp>
    </p:spTree>
    <p:extLst>
      <p:ext uri="{BB962C8B-B14F-4D97-AF65-F5344CB8AC3E}">
        <p14:creationId xmlns:p14="http://schemas.microsoft.com/office/powerpoint/2010/main" val="15874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116" y="4306811"/>
            <a:ext cx="4296578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Кумыс-</a:t>
            </a:r>
            <a:r>
              <a:rPr lang="ru-RU" sz="4000" b="1" dirty="0" smtClean="0"/>
              <a:t>напиток </a:t>
            </a:r>
            <a:r>
              <a:rPr lang="ru-RU" sz="4000" b="1" dirty="0"/>
              <a:t>из </a:t>
            </a:r>
            <a:r>
              <a:rPr lang="ru-RU" sz="4000" b="1" dirty="0" err="1" smtClean="0"/>
              <a:t>голубоватого,сладко</a:t>
            </a:r>
            <a:r>
              <a:rPr lang="ru-RU" sz="4000" b="1" dirty="0" smtClean="0"/>
              <a:t>-терпкого </a:t>
            </a:r>
            <a:r>
              <a:rPr lang="ru-RU" sz="4000" b="1" dirty="0"/>
              <a:t>молока </a:t>
            </a:r>
            <a:r>
              <a:rPr lang="ru-RU" sz="4000" b="1" dirty="0" smtClean="0"/>
              <a:t>кобылиц</a:t>
            </a:r>
            <a:endParaRPr lang="ru-RU" sz="4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5" y="983256"/>
            <a:ext cx="6559582" cy="464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8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77642266"/>
              </p:ext>
            </p:extLst>
          </p:nvPr>
        </p:nvGraphicFramePr>
        <p:xfrm>
          <a:off x="0" y="-1"/>
          <a:ext cx="12191999" cy="700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9610"/>
                <a:gridCol w="3989610"/>
                <a:gridCol w="4212779"/>
              </a:tblGrid>
              <a:tr h="2483708"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Мой отчий край — Бурятия</a:t>
                      </a:r>
                    </a:p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Национальные блюда бурят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2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Байкал — жемчужина мира</a:t>
                      </a:r>
                    </a:p>
                    <a:p>
                      <a:pPr algn="ctr"/>
                      <a:endParaRPr lang="ru-RU" sz="3200" b="1" dirty="0"/>
                    </a:p>
                  </a:txBody>
                  <a:tcPr/>
                </a:tc>
              </a:tr>
              <a:tr h="1890585"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Фольклор и литература</a:t>
                      </a:r>
                    </a:p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История</a:t>
                      </a:r>
                    </a:p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Жилье бурят</a:t>
                      </a:r>
                    </a:p>
                    <a:p>
                      <a:pPr algn="ctr"/>
                      <a:endParaRPr lang="ru-RU" sz="3200" b="1" dirty="0"/>
                    </a:p>
                  </a:txBody>
                  <a:tcPr/>
                </a:tc>
              </a:tr>
              <a:tr h="2483708"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Праздник Белого месяца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Обычаи и традиции бурят</a:t>
                      </a:r>
                    </a:p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  <a:p>
                      <a:pPr algn="ctr"/>
                      <a:r>
                        <a:rPr lang="ru-RU" sz="3200" b="1" dirty="0" smtClean="0"/>
                        <a:t>Символика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41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85022" y="806986"/>
            <a:ext cx="9956800" cy="4873752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/>
              <a:t>Молочная пища - </a:t>
            </a:r>
            <a:r>
              <a:rPr lang="ru-RU" sz="4400" dirty="0" err="1"/>
              <a:t>сагаан</a:t>
            </a:r>
            <a:r>
              <a:rPr lang="ru-RU" sz="4400" dirty="0"/>
              <a:t> </a:t>
            </a:r>
            <a:r>
              <a:rPr lang="ru-RU" sz="4400" dirty="0" err="1"/>
              <a:t>эдеэн</a:t>
            </a:r>
            <a:r>
              <a:rPr lang="ru-RU" sz="4400" dirty="0"/>
              <a:t> бывает 3 видов (по состоянию</a:t>
            </a:r>
            <a:r>
              <a:rPr lang="ru-RU" sz="4400" dirty="0" smtClean="0"/>
              <a:t>).</a:t>
            </a:r>
            <a:endParaRPr lang="ru-RU" sz="4400" dirty="0"/>
          </a:p>
          <a:p>
            <a:endParaRPr lang="ru-RU" sz="4400" dirty="0"/>
          </a:p>
          <a:p>
            <a:pPr marL="0" indent="0">
              <a:buNone/>
            </a:pPr>
            <a:r>
              <a:rPr lang="ru-RU" sz="4400" dirty="0"/>
              <a:t>Какие виды вы знаете? 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Приведите </a:t>
            </a:r>
            <a:r>
              <a:rPr lang="ru-RU" sz="4400" dirty="0"/>
              <a:t>2 примера по каждому виду.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7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414352" y="1040153"/>
            <a:ext cx="4312441" cy="1652530"/>
          </a:xfrm>
        </p:spPr>
        <p:txBody>
          <a:bodyPr>
            <a:noAutofit/>
          </a:bodyPr>
          <a:lstStyle/>
          <a:p>
            <a:r>
              <a:rPr lang="ru-RU" sz="3200" b="1" dirty="0"/>
              <a:t>Жидкое:</a:t>
            </a:r>
            <a:r>
              <a:rPr lang="ru-RU" sz="3200" dirty="0"/>
              <a:t> молоко, </a:t>
            </a:r>
            <a:r>
              <a:rPr lang="ru-RU" sz="3200" dirty="0" err="1"/>
              <a:t>тараг</a:t>
            </a:r>
            <a:r>
              <a:rPr lang="ru-RU" sz="3200" dirty="0"/>
              <a:t>, </a:t>
            </a:r>
            <a:r>
              <a:rPr lang="ru-RU" sz="3200" dirty="0" err="1"/>
              <a:t>айраг</a:t>
            </a:r>
            <a:r>
              <a:rPr lang="ru-RU" sz="3200" dirty="0"/>
              <a:t>, </a:t>
            </a:r>
            <a:r>
              <a:rPr lang="ru-RU" sz="3200" dirty="0" err="1"/>
              <a:t>хурэнгэ</a:t>
            </a:r>
            <a:r>
              <a:rPr lang="ru-RU" sz="3200" dirty="0"/>
              <a:t>; </a:t>
            </a:r>
            <a:endParaRPr lang="ru-RU" sz="3200" dirty="0" smtClean="0"/>
          </a:p>
          <a:p>
            <a:r>
              <a:rPr lang="ru-RU" sz="3200" b="1" dirty="0"/>
              <a:t>Т</a:t>
            </a:r>
            <a:r>
              <a:rPr lang="ru-RU" sz="3200" b="1" dirty="0" smtClean="0"/>
              <a:t>вердое</a:t>
            </a:r>
            <a:r>
              <a:rPr lang="ru-RU" sz="3200" b="1" dirty="0"/>
              <a:t>:</a:t>
            </a:r>
            <a:r>
              <a:rPr lang="ru-RU" sz="3200" dirty="0"/>
              <a:t> </a:t>
            </a:r>
            <a:r>
              <a:rPr lang="ru-RU" sz="3200" dirty="0" err="1" smtClean="0"/>
              <a:t>аарса</a:t>
            </a:r>
            <a:r>
              <a:rPr lang="ru-RU" sz="3200" dirty="0"/>
              <a:t>, </a:t>
            </a:r>
            <a:r>
              <a:rPr lang="ru-RU" sz="3200" dirty="0" err="1"/>
              <a:t>хурууд</a:t>
            </a:r>
            <a:r>
              <a:rPr lang="ru-RU" sz="3200" dirty="0"/>
              <a:t>‚; </a:t>
            </a:r>
            <a:endParaRPr lang="ru-RU" sz="3200" dirty="0" smtClean="0"/>
          </a:p>
          <a:p>
            <a:r>
              <a:rPr lang="ru-RU" sz="3200" b="1" dirty="0"/>
              <a:t>М</a:t>
            </a:r>
            <a:r>
              <a:rPr lang="ru-RU" sz="3200" b="1" dirty="0" smtClean="0"/>
              <a:t>ягкое</a:t>
            </a:r>
            <a:r>
              <a:rPr lang="ru-RU" sz="3200" b="1" dirty="0"/>
              <a:t>: </a:t>
            </a:r>
            <a:r>
              <a:rPr lang="ru-RU" sz="3200" dirty="0"/>
              <a:t>масло, сметана, саламат, творог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4" y="1135349"/>
            <a:ext cx="6783846" cy="452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0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85022" y="1049356"/>
            <a:ext cx="9956800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/>
              <a:t>Бурятская национальная кухня знает ряд способов приготовления блюд с добавлением дико-растущих растений. </a:t>
            </a:r>
            <a:endParaRPr lang="ru-RU" sz="4400" dirty="0" smtClean="0"/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r>
              <a:rPr lang="ru-RU" sz="4400" b="1" dirty="0" smtClean="0"/>
              <a:t>Какие </a:t>
            </a:r>
            <a:r>
              <a:rPr lang="ru-RU" sz="4400" b="1" dirty="0"/>
              <a:t>известные растения идут в национальную кухню бурят?</a:t>
            </a:r>
          </a:p>
        </p:txBody>
      </p:sp>
    </p:spTree>
    <p:extLst>
      <p:ext uri="{BB962C8B-B14F-4D97-AF65-F5344CB8AC3E}">
        <p14:creationId xmlns:p14="http://schemas.microsoft.com/office/powerpoint/2010/main" val="5100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0" y="560393"/>
            <a:ext cx="3470032" cy="272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4231" y="3286578"/>
            <a:ext cx="306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Луковицы лилии-</a:t>
            </a:r>
            <a:r>
              <a:rPr lang="ru-RU" sz="2400" b="1" dirty="0" err="1"/>
              <a:t>саранки</a:t>
            </a:r>
            <a:r>
              <a:rPr lang="ru-RU" sz="2400" b="1" dirty="0"/>
              <a:t> (</a:t>
            </a:r>
            <a:r>
              <a:rPr lang="ru-RU" sz="2400" b="1" dirty="0" err="1" smtClean="0"/>
              <a:t>улаалзай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58" y="553080"/>
            <a:ext cx="4054207" cy="270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1300" y="3425077"/>
            <a:ext cx="369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Плоды </a:t>
            </a:r>
            <a:r>
              <a:rPr lang="ru-RU" sz="2400" b="1" dirty="0"/>
              <a:t>дикой яблони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67" y="3384360"/>
            <a:ext cx="3501795" cy="23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61830" y="5889305"/>
            <a:ext cx="187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Черемуха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5497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29089" y="862070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/>
              <a:t>Самое почетное блюдо, которое преподносили уважаемому человеку. </a:t>
            </a:r>
            <a:endParaRPr lang="ru-RU" sz="4800" dirty="0" smtClean="0"/>
          </a:p>
          <a:p>
            <a:pPr marL="0" indent="0" algn="ctr">
              <a:buNone/>
            </a:pPr>
            <a:endParaRPr lang="ru-RU" sz="4800" dirty="0"/>
          </a:p>
          <a:p>
            <a:pPr marL="0" indent="0" algn="ctr">
              <a:buNone/>
            </a:pPr>
            <a:r>
              <a:rPr lang="ru-RU" sz="4800" b="1" dirty="0" smtClean="0"/>
              <a:t>Раскройте </a:t>
            </a:r>
            <a:r>
              <a:rPr lang="ru-RU" sz="4800" b="1" dirty="0"/>
              <a:t>способ принятия этого блюда </a:t>
            </a:r>
            <a:r>
              <a:rPr lang="ru-RU" sz="4800" b="1" dirty="0" smtClean="0"/>
              <a:t>гостем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242251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533002" y="893553"/>
            <a:ext cx="4925764" cy="4873752"/>
          </a:xfrm>
        </p:spPr>
        <p:txBody>
          <a:bodyPr>
            <a:normAutofit fontScale="92500" lnSpcReduction="20000"/>
          </a:bodyPr>
          <a:lstStyle/>
          <a:p>
            <a:r>
              <a:rPr lang="ru-RU" sz="3000" b="1" dirty="0" err="1" smtClean="0"/>
              <a:t>Тоолэй</a:t>
            </a:r>
            <a:r>
              <a:rPr lang="ru-RU" sz="3000" b="1" dirty="0" smtClean="0"/>
              <a:t> </a:t>
            </a:r>
            <a:r>
              <a:rPr lang="ru-RU" sz="3000" b="1" dirty="0"/>
              <a:t>- баранья голова. </a:t>
            </a:r>
            <a:endParaRPr lang="ru-RU" sz="3000" b="1" dirty="0" smtClean="0"/>
          </a:p>
          <a:p>
            <a:r>
              <a:rPr lang="ru-RU" dirty="0" smtClean="0"/>
              <a:t>Голова </a:t>
            </a:r>
            <a:r>
              <a:rPr lang="ru-RU" dirty="0"/>
              <a:t>подавалась только мужчинам, обычно старшим по возрасту. </a:t>
            </a:r>
            <a:endParaRPr lang="ru-RU" dirty="0" smtClean="0"/>
          </a:p>
          <a:p>
            <a:r>
              <a:rPr lang="ru-RU" dirty="0" smtClean="0"/>
              <a:t>Гость</a:t>
            </a:r>
            <a:r>
              <a:rPr lang="ru-RU" dirty="0"/>
              <a:t>, которому подавалась голова, одевал шапку, брал баранью голову, срывал пальцами треугольный надрез со лба и клал его к бурханам, или бросал к небу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 левой стороны кусок бросал в сторону огня, с затылочных надрезов съедал сам, надрез на правой стороне щеки не трогал.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2" y="893553"/>
            <a:ext cx="5934660" cy="455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7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9768" y="1324779"/>
            <a:ext cx="10958111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2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 smtClean="0"/>
              <a:t>История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5282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917154"/>
            <a:ext cx="9956800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200" b="1" dirty="0"/>
              <a:t>Буряты — один из коренных народов Восточной Сибири. Начало их истории уходит в глубокую древность, а непосредственный процесс их формирования в народность произошел в новое время, после вхождения в состав России. </a:t>
            </a:r>
            <a:endParaRPr lang="ru-RU" sz="3200" b="1" dirty="0" smtClean="0"/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 smtClean="0"/>
              <a:t>В </a:t>
            </a:r>
            <a:r>
              <a:rPr lang="ru-RU" sz="3200" b="1" dirty="0"/>
              <a:t>каком веке территория республики была присоединена к России?</a:t>
            </a:r>
          </a:p>
        </p:txBody>
      </p:sp>
    </p:spTree>
    <p:extLst>
      <p:ext uri="{BB962C8B-B14F-4D97-AF65-F5344CB8AC3E}">
        <p14:creationId xmlns:p14="http://schemas.microsoft.com/office/powerpoint/2010/main" val="41581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7755" y="4088846"/>
            <a:ext cx="5618602" cy="1143000"/>
          </a:xfrm>
        </p:spPr>
        <p:txBody>
          <a:bodyPr>
            <a:noAutofit/>
          </a:bodyPr>
          <a:lstStyle/>
          <a:p>
            <a:r>
              <a:rPr lang="ru-RU" sz="3600" dirty="0"/>
              <a:t>В сер. XVII в. Бурятия была присоединена к России, в связи с чем территории по обе стороны Байкала отделились от </a:t>
            </a:r>
            <a:r>
              <a:rPr lang="ru-RU" sz="3600" dirty="0" smtClean="0"/>
              <a:t>Монголии </a:t>
            </a:r>
            <a:endParaRPr lang="ru-RU" sz="3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24" y="423204"/>
            <a:ext cx="3511723" cy="57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25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39258" y="961222"/>
            <a:ext cx="9956800" cy="487375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200" dirty="0"/>
              <a:t>«...и Кавказ, и долину </a:t>
            </a:r>
            <a:r>
              <a:rPr lang="ru-RU" sz="3200" dirty="0" err="1"/>
              <a:t>Псла</a:t>
            </a:r>
            <a:r>
              <a:rPr lang="ru-RU" sz="3200" dirty="0"/>
              <a:t>, и Звенигородский уезд, и Дон. Днем скачешь по Кавказу, ночью, но Донской степи, а утром очнешься от дремоты, глядь, уж Полтавская губерния — и так всю тысячу верст. </a:t>
            </a:r>
            <a:r>
              <a:rPr lang="ru-RU" sz="3200" dirty="0" err="1"/>
              <a:t>Верхнеудинск</a:t>
            </a:r>
            <a:r>
              <a:rPr lang="ru-RU" sz="3200" dirty="0"/>
              <a:t> — миленький городок». </a:t>
            </a: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r>
              <a:rPr lang="ru-RU" sz="3500" dirty="0" smtClean="0"/>
              <a:t>Автор </a:t>
            </a:r>
            <a:r>
              <a:rPr lang="ru-RU" sz="3500" dirty="0"/>
              <a:t>этих слов является главным героем рассказа </a:t>
            </a:r>
            <a:r>
              <a:rPr lang="ru-RU" sz="3500" dirty="0" err="1"/>
              <a:t>Чимита</a:t>
            </a:r>
            <a:r>
              <a:rPr lang="ru-RU" sz="3500" dirty="0"/>
              <a:t> Цыдендамбаева «Ливень в степи». </a:t>
            </a:r>
            <a:endParaRPr lang="ru-RU" sz="3500" dirty="0" smtClean="0"/>
          </a:p>
          <a:p>
            <a:pPr marL="0" indent="0" algn="ctr">
              <a:buNone/>
            </a:pPr>
            <a:endParaRPr lang="ru-RU" sz="3200" b="1" dirty="0" smtClean="0"/>
          </a:p>
          <a:p>
            <a:pPr marL="0" indent="0" algn="ctr">
              <a:buNone/>
            </a:pPr>
            <a:r>
              <a:rPr lang="ru-RU" sz="3900" b="1" dirty="0" smtClean="0"/>
              <a:t>Про </a:t>
            </a:r>
            <a:r>
              <a:rPr lang="ru-RU" sz="3900" b="1" dirty="0"/>
              <a:t>какого писателя идет речь? </a:t>
            </a:r>
            <a:endParaRPr lang="ru-RU" sz="3900" b="1" dirty="0" smtClean="0"/>
          </a:p>
          <a:p>
            <a:pPr marL="0" indent="0" algn="ctr">
              <a:buNone/>
            </a:pPr>
            <a:r>
              <a:rPr lang="ru-RU" sz="3900" b="1" dirty="0" smtClean="0"/>
              <a:t>И </a:t>
            </a:r>
            <a:r>
              <a:rPr lang="ru-RU" sz="3900" b="1" dirty="0"/>
              <a:t>в каком году это было? </a:t>
            </a:r>
          </a:p>
        </p:txBody>
      </p:sp>
    </p:spTree>
    <p:extLst>
      <p:ext uri="{BB962C8B-B14F-4D97-AF65-F5344CB8AC3E}">
        <p14:creationId xmlns:p14="http://schemas.microsoft.com/office/powerpoint/2010/main" val="190681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157" y="2489029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1 раунд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94063" y="4594350"/>
            <a:ext cx="10335046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/>
              <a:t>В 1890 </a:t>
            </a:r>
            <a:r>
              <a:rPr lang="ru-RU" sz="3200" dirty="0"/>
              <a:t>году писатель </a:t>
            </a:r>
            <a:r>
              <a:rPr lang="ru-RU" sz="3200" dirty="0" err="1" smtClean="0"/>
              <a:t>А.П.Чехов</a:t>
            </a:r>
            <a:r>
              <a:rPr lang="ru-RU" sz="3200" dirty="0"/>
              <a:t>, совершавший путешествие в Сахалин, проезжая через Забайкалье, нашел у нас все, что хотел и написал эти </a:t>
            </a:r>
            <a:r>
              <a:rPr lang="ru-RU" sz="3200" dirty="0" smtClean="0"/>
              <a:t>строки…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26" y="337086"/>
            <a:ext cx="6409844" cy="41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28241" y="1456981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/>
              <a:t>«Музыкальный вопрос». </a:t>
            </a:r>
            <a:endParaRPr lang="ru-RU" sz="8000" b="1" dirty="0" smtClean="0"/>
          </a:p>
          <a:p>
            <a:pPr marL="0" indent="0">
              <a:buNone/>
            </a:pPr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41" y="2972125"/>
            <a:ext cx="2514601" cy="359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5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dirty="0"/>
              <a:t>Какое звучание бурятских инструментов вы услышали?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67" y="2947485"/>
            <a:ext cx="2531909" cy="361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17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173" y="2522079"/>
            <a:ext cx="9956800" cy="1143000"/>
          </a:xfrm>
        </p:spPr>
        <p:txBody>
          <a:bodyPr>
            <a:noAutofit/>
          </a:bodyPr>
          <a:lstStyle/>
          <a:p>
            <a:r>
              <a:rPr lang="ru-RU" sz="8800" dirty="0" smtClean="0"/>
              <a:t>Вопрос-аукцион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54378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71460" y="873087"/>
            <a:ext cx="99568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Этот человек выдающийся скульптор, философ по образованию, художник,  </a:t>
            </a:r>
            <a:r>
              <a:rPr lang="ru-RU" sz="2800" dirty="0" err="1"/>
              <a:t>габжа</a:t>
            </a:r>
            <a:r>
              <a:rPr lang="ru-RU" sz="2800" dirty="0"/>
              <a:t>-лама </a:t>
            </a:r>
            <a:r>
              <a:rPr lang="ru-RU" sz="2800" dirty="0" err="1"/>
              <a:t>Янгажинского</a:t>
            </a:r>
            <a:r>
              <a:rPr lang="ru-RU" sz="2800" dirty="0"/>
              <a:t> дацана, создатель первой бурятской профессиональной школы буддийской деревянной скульптуры, в последующем его ученики-знаменитые </a:t>
            </a:r>
            <a:r>
              <a:rPr lang="ru-RU" sz="2800" dirty="0" err="1"/>
              <a:t>оронгойские</a:t>
            </a:r>
            <a:r>
              <a:rPr lang="ru-RU" sz="2800" dirty="0"/>
              <a:t> мастера. К 140-летию этого великого скульптора была открыта выставка в музее истории Бурятии имени </a:t>
            </a:r>
            <a:r>
              <a:rPr lang="ru-RU" sz="2800" dirty="0" err="1"/>
              <a:t>М.Н.Хангалова</a:t>
            </a:r>
            <a:r>
              <a:rPr lang="ru-RU" sz="2800" dirty="0"/>
              <a:t> «</a:t>
            </a:r>
            <a:r>
              <a:rPr lang="ru-RU" sz="2800" dirty="0" err="1"/>
              <a:t>Суута</a:t>
            </a:r>
            <a:r>
              <a:rPr lang="ru-RU" sz="2800" dirty="0"/>
              <a:t> </a:t>
            </a:r>
            <a:r>
              <a:rPr lang="ru-RU" sz="2800" dirty="0" err="1"/>
              <a:t>багшын</a:t>
            </a:r>
            <a:r>
              <a:rPr lang="ru-RU" sz="2800" dirty="0"/>
              <a:t> соло». </a:t>
            </a:r>
            <a:endParaRPr lang="ru-RU" sz="2800" dirty="0" smtClean="0"/>
          </a:p>
          <a:p>
            <a:endParaRPr lang="ru-RU" sz="2800" dirty="0"/>
          </a:p>
          <a:p>
            <a:pPr marL="0" indent="0">
              <a:buNone/>
            </a:pPr>
            <a:r>
              <a:rPr lang="ru-RU" sz="3600" dirty="0" smtClean="0"/>
              <a:t>Назовите </a:t>
            </a:r>
            <a:r>
              <a:rPr lang="ru-RU" sz="3600" dirty="0"/>
              <a:t>имя </a:t>
            </a:r>
            <a:r>
              <a:rPr lang="ru-RU" sz="3600" dirty="0" smtClean="0"/>
              <a:t>этого </a:t>
            </a:r>
            <a:r>
              <a:rPr lang="ru-RU" sz="3600" dirty="0"/>
              <a:t>великого человека?</a:t>
            </a:r>
          </a:p>
        </p:txBody>
      </p:sp>
    </p:spTree>
    <p:extLst>
      <p:ext uri="{BB962C8B-B14F-4D97-AF65-F5344CB8AC3E}">
        <p14:creationId xmlns:p14="http://schemas.microsoft.com/office/powerpoint/2010/main" val="20666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493" y="6001439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b="1" dirty="0" err="1" smtClean="0"/>
              <a:t>Санжи-Цыбик</a:t>
            </a:r>
            <a:r>
              <a:rPr lang="ru-RU" sz="4400" b="1" dirty="0" smtClean="0"/>
              <a:t> </a:t>
            </a:r>
            <a:r>
              <a:rPr lang="ru-RU" sz="4400" b="1" dirty="0" err="1"/>
              <a:t>Цыбиков</a:t>
            </a:r>
            <a:r>
              <a:rPr lang="ru-RU" sz="4400" b="1" dirty="0"/>
              <a:t> </a:t>
            </a:r>
            <a:br>
              <a:rPr lang="ru-RU" sz="4400" b="1" dirty="0"/>
            </a:br>
            <a:r>
              <a:rPr lang="ru-RU" sz="4400" dirty="0"/>
              <a:t>(1877-1934)</a:t>
            </a:r>
            <a:br>
              <a:rPr lang="ru-RU" sz="4400" dirty="0"/>
            </a:br>
            <a:endParaRPr lang="ru-RU" sz="4400" dirty="0"/>
          </a:p>
        </p:txBody>
      </p:sp>
      <p:pic>
        <p:nvPicPr>
          <p:cNvPr id="6" name="Picture 4" descr="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22" y="493044"/>
            <a:ext cx="3140102" cy="437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12" y="493044"/>
            <a:ext cx="5818872" cy="437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83325" y="1291727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3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/>
              <a:t>«Обычаи и традиции бурят</a:t>
            </a:r>
            <a:r>
              <a:rPr lang="ru-RU" sz="6600" b="1" dirty="0" smtClean="0"/>
              <a:t>»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34519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61291" y="895119"/>
            <a:ext cx="99568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/>
              <a:t>Какой обряд </a:t>
            </a:r>
            <a:r>
              <a:rPr lang="ru-RU" sz="5400" dirty="0" smtClean="0"/>
              <a:t>проводится </a:t>
            </a:r>
            <a:r>
              <a:rPr lang="ru-RU" sz="5400" dirty="0"/>
              <a:t>накануне Нового года по лунному календарю? </a:t>
            </a:r>
            <a:endParaRPr lang="ru-RU" sz="5400" dirty="0" smtClean="0"/>
          </a:p>
          <a:p>
            <a:pPr marL="0" indent="0">
              <a:buNone/>
            </a:pPr>
            <a:endParaRPr lang="ru-RU" sz="5400" dirty="0"/>
          </a:p>
          <a:p>
            <a:pPr marL="0" indent="0">
              <a:buNone/>
            </a:pPr>
            <a:r>
              <a:rPr lang="ru-RU" sz="5400" dirty="0" smtClean="0"/>
              <a:t>Объясните </a:t>
            </a:r>
            <a:r>
              <a:rPr lang="ru-RU" sz="5400" dirty="0"/>
              <a:t>суть этого обряда. </a:t>
            </a:r>
          </a:p>
        </p:txBody>
      </p:sp>
    </p:spTree>
    <p:extLst>
      <p:ext uri="{BB962C8B-B14F-4D97-AF65-F5344CB8AC3E}">
        <p14:creationId xmlns:p14="http://schemas.microsoft.com/office/powerpoint/2010/main" val="266968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029" y="4824605"/>
            <a:ext cx="10565175" cy="1488059"/>
          </a:xfrm>
        </p:spPr>
        <p:txBody>
          <a:bodyPr>
            <a:noAutofit/>
          </a:bodyPr>
          <a:lstStyle/>
          <a:p>
            <a:r>
              <a:rPr lang="ru-RU" sz="2000" b="1" dirty="0" err="1"/>
              <a:t>Дугжууба</a:t>
            </a:r>
            <a:r>
              <a:rPr lang="ru-RU" sz="2000" b="1" dirty="0"/>
              <a:t> </a:t>
            </a:r>
            <a:r>
              <a:rPr lang="ru-RU" sz="1800" b="1" dirty="0" smtClean="0"/>
              <a:t>– это церемония </a:t>
            </a:r>
            <a:r>
              <a:rPr lang="ru-RU" sz="1800" b="1" dirty="0"/>
              <a:t>духовного очищения, проводимая для того, чтобы благополучно перейти из года старого в год новый, избавившись от груза прошлогодних бед, грехов и несчастий.</a:t>
            </a:r>
            <a:br>
              <a:rPr lang="ru-RU" sz="1800" b="1" dirty="0"/>
            </a:br>
            <a:r>
              <a:rPr lang="ru-RU" sz="1800" b="1" dirty="0" smtClean="0"/>
              <a:t>Накануне </a:t>
            </a:r>
            <a:r>
              <a:rPr lang="ru-RU" sz="1800" b="1" dirty="0"/>
              <a:t>праздника люди обтираются кусочком </a:t>
            </a:r>
            <a:r>
              <a:rPr lang="ru-RU" sz="1800" b="1" dirty="0" smtClean="0"/>
              <a:t>теста, как </a:t>
            </a:r>
            <a:r>
              <a:rPr lang="ru-RU" sz="1800" b="1" dirty="0"/>
              <a:t>бы передавая этой символической фигурке все свои </a:t>
            </a:r>
            <a:r>
              <a:rPr lang="ru-RU" sz="1800" b="1" dirty="0" smtClean="0"/>
              <a:t>болезни и беды. Эти </a:t>
            </a:r>
            <a:r>
              <a:rPr lang="ru-RU" sz="1800" b="1" dirty="0"/>
              <a:t>фигурки приносят в дацан </a:t>
            </a:r>
            <a:r>
              <a:rPr lang="ru-RU" sz="1800" b="1" dirty="0" smtClean="0"/>
              <a:t>и </a:t>
            </a:r>
            <a:r>
              <a:rPr lang="ru-RU" sz="1800" b="1" dirty="0"/>
              <a:t>складывают их в течение дня в специальный ритуальный костер.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66" y="336263"/>
            <a:ext cx="6048961" cy="403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5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938" y="2367844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/>
              <a:t>Кот в мешке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37362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1635124"/>
              </p:ext>
            </p:extLst>
          </p:nvPr>
        </p:nvGraphicFramePr>
        <p:xfrm>
          <a:off x="495760" y="198303"/>
          <a:ext cx="10653310" cy="6525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509"/>
                <a:gridCol w="2038120"/>
                <a:gridCol w="2038120"/>
                <a:gridCol w="2038120"/>
                <a:gridCol w="2247441"/>
              </a:tblGrid>
              <a:tr h="166684">
                <a:tc>
                  <a:txBody>
                    <a:bodyPr/>
                    <a:lstStyle/>
                    <a:p>
                      <a:pPr algn="ctr"/>
                      <a:endParaRPr kumimoji="0" lang="ru-RU" sz="2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Мой отчий край — Бурятия</a:t>
                      </a:r>
                    </a:p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19012"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Фольклор и литература</a:t>
                      </a:r>
                    </a:p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575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Праздник Белого месяца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42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2308" y="884104"/>
            <a:ext cx="9956800" cy="48737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000" dirty="0"/>
              <a:t>В бурят-монгольском календаре каждый год соответствует определенному элементу или стихии. </a:t>
            </a:r>
            <a:endParaRPr lang="ru-RU" sz="4000" dirty="0" smtClean="0"/>
          </a:p>
          <a:p>
            <a:pPr marL="0" indent="0">
              <a:buNone/>
            </a:pPr>
            <a:endParaRPr lang="ru-RU" sz="4000" b="1" dirty="0" smtClean="0"/>
          </a:p>
          <a:p>
            <a:pPr marL="0" indent="0">
              <a:buNone/>
            </a:pPr>
            <a:r>
              <a:rPr lang="ru-RU" sz="4000" b="1" dirty="0" smtClean="0"/>
              <a:t>Сколько </a:t>
            </a:r>
            <a:r>
              <a:rPr lang="ru-RU" sz="4000" b="1" dirty="0"/>
              <a:t>этих </a:t>
            </a:r>
            <a:r>
              <a:rPr lang="ru-RU" sz="4000" b="1" dirty="0" smtClean="0"/>
              <a:t>элементов</a:t>
            </a:r>
            <a:r>
              <a:rPr lang="ru-RU" sz="4000" b="1" dirty="0"/>
              <a:t>?</a:t>
            </a:r>
            <a:endParaRPr lang="ru-RU" sz="4000" b="1" dirty="0" smtClean="0"/>
          </a:p>
          <a:p>
            <a:pPr marL="0" indent="0">
              <a:buNone/>
            </a:pPr>
            <a:endParaRPr lang="ru-RU" sz="4000" b="1" dirty="0"/>
          </a:p>
          <a:p>
            <a:pPr marL="0" indent="0">
              <a:buNone/>
            </a:pPr>
            <a:r>
              <a:rPr lang="ru-RU" sz="4000" b="1" dirty="0" smtClean="0"/>
              <a:t>Назовите </a:t>
            </a:r>
            <a:r>
              <a:rPr lang="ru-RU" sz="4000" b="1" dirty="0"/>
              <a:t>их и какие им соответствуют цвета? </a:t>
            </a:r>
            <a:endParaRPr lang="ru-RU" sz="4000" b="1" dirty="0" smtClean="0"/>
          </a:p>
          <a:p>
            <a:pPr marL="0" indent="0">
              <a:buNone/>
            </a:pPr>
            <a:endParaRPr lang="ru-RU" sz="4000" b="1" dirty="0"/>
          </a:p>
          <a:p>
            <a:pPr marL="0" indent="0">
              <a:buNone/>
            </a:pPr>
            <a:r>
              <a:rPr lang="ru-RU" sz="4000" b="1" dirty="0" smtClean="0"/>
              <a:t>А </a:t>
            </a:r>
            <a:r>
              <a:rPr lang="ru-RU" sz="4000" b="1" dirty="0"/>
              <a:t>в этом году какая стихия и цвет?</a:t>
            </a:r>
          </a:p>
        </p:txBody>
      </p:sp>
    </p:spTree>
    <p:extLst>
      <p:ext uri="{BB962C8B-B14F-4D97-AF65-F5344CB8AC3E}">
        <p14:creationId xmlns:p14="http://schemas.microsoft.com/office/powerpoint/2010/main" val="42050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993175" y="707833"/>
            <a:ext cx="5221995" cy="5373477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Под стихией </a:t>
            </a:r>
            <a:r>
              <a:rPr lang="ru-RU" dirty="0"/>
              <a:t>понимается первоэлемент природы. </a:t>
            </a:r>
            <a:r>
              <a:rPr lang="ru-RU" dirty="0" smtClean="0"/>
              <a:t>Вся </a:t>
            </a:r>
            <a:r>
              <a:rPr lang="ru-RU" dirty="0"/>
              <a:t>природа состоит из пяти первоэлементов: дерево, огонь, железо, вода и земля. Они переходят друг в друга. Дерево рождает огонь, в огне появляется железо, оно дает воду, которая покрывает землю, которая питает дерево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sz="2800" b="1" dirty="0"/>
              <a:t>Этим первоэлементам соответствуют пять </a:t>
            </a:r>
            <a:r>
              <a:rPr lang="ru-RU" sz="2800" b="1" dirty="0" smtClean="0"/>
              <a:t>цветов</a:t>
            </a:r>
            <a:r>
              <a:rPr lang="ru-RU" sz="2800" dirty="0" smtClean="0"/>
              <a:t>: </a:t>
            </a:r>
          </a:p>
          <a:p>
            <a:r>
              <a:rPr lang="ru-RU" sz="2800" b="1" u="sng" dirty="0" smtClean="0"/>
              <a:t>Синий </a:t>
            </a:r>
            <a:r>
              <a:rPr lang="ru-RU" sz="2800" b="1" u="sng" dirty="0"/>
              <a:t>или </a:t>
            </a:r>
            <a:r>
              <a:rPr lang="ru-RU" sz="2800" b="1" u="sng" dirty="0" smtClean="0"/>
              <a:t>зеленый -дерево, </a:t>
            </a:r>
          </a:p>
          <a:p>
            <a:r>
              <a:rPr lang="ru-RU" sz="2800" b="1" u="sng" dirty="0" smtClean="0"/>
              <a:t>красный - огонь, </a:t>
            </a:r>
          </a:p>
          <a:p>
            <a:r>
              <a:rPr lang="ru-RU" sz="2800" b="1" u="sng" dirty="0" smtClean="0"/>
              <a:t>белый-металл, </a:t>
            </a:r>
          </a:p>
          <a:p>
            <a:r>
              <a:rPr lang="ru-RU" sz="2800" b="1" u="sng" dirty="0" smtClean="0"/>
              <a:t>черный-вода </a:t>
            </a:r>
          </a:p>
          <a:p>
            <a:r>
              <a:rPr lang="ru-RU" sz="2800" b="1" u="sng" dirty="0" smtClean="0"/>
              <a:t>желтый-земля.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5" y="466244"/>
            <a:ext cx="4587568" cy="570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6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1454" y="4692402"/>
            <a:ext cx="9956800" cy="1143000"/>
          </a:xfrm>
        </p:spPr>
        <p:txBody>
          <a:bodyPr/>
          <a:lstStyle/>
          <a:p>
            <a:pPr algn="ctr"/>
            <a:r>
              <a:rPr lang="ru-RU" dirty="0"/>
              <a:t>Год черного водяного кролика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41" y="58769"/>
            <a:ext cx="9383864" cy="670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35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62988" y="873087"/>
            <a:ext cx="9956800" cy="48737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500" dirty="0"/>
              <a:t>Раньше буряты строго соблюдали правила «преемственности» поколений, т.е. младшие уважали старших, пусть даже совершенно незнакомых людей. Но при этом дело никогда не доходило до «панибратства», было немыслимо </a:t>
            </a:r>
            <a:r>
              <a:rPr lang="ru-RU" sz="3500" dirty="0" smtClean="0"/>
              <a:t>садиться </a:t>
            </a:r>
            <a:r>
              <a:rPr lang="ru-RU" sz="3500" dirty="0"/>
              <a:t>за один стол с детьми, а уж тем более предлагать молодым водку. А молодые избегали показываться взрослым в выпившем состоянии. У бурят с давних пор существовали особые правила употребления алкогольного напитка. </a:t>
            </a:r>
            <a:endParaRPr lang="ru-RU" sz="3500" dirty="0" smtClean="0"/>
          </a:p>
          <a:p>
            <a:pPr marL="0" indent="0">
              <a:buNone/>
            </a:pPr>
            <a:endParaRPr lang="ru-RU" sz="2800" dirty="0"/>
          </a:p>
          <a:p>
            <a:pPr marL="0" indent="0" algn="ctr">
              <a:buNone/>
            </a:pPr>
            <a:r>
              <a:rPr lang="ru-RU" sz="4300" b="1" dirty="0" smtClean="0"/>
              <a:t>Какие </a:t>
            </a:r>
            <a:r>
              <a:rPr lang="ru-RU" sz="4300" b="1" dirty="0"/>
              <a:t>же эти правила-завещания существовали у наших предков?</a:t>
            </a:r>
          </a:p>
        </p:txBody>
      </p:sp>
    </p:spTree>
    <p:extLst>
      <p:ext uri="{BB962C8B-B14F-4D97-AF65-F5344CB8AC3E}">
        <p14:creationId xmlns:p14="http://schemas.microsoft.com/office/powerpoint/2010/main" val="343955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07056" y="806985"/>
            <a:ext cx="9956800" cy="4873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000" u="sng" dirty="0"/>
              <a:t>Когда тебе </a:t>
            </a:r>
            <a:r>
              <a:rPr lang="ru-RU" sz="4000" u="sng" dirty="0" smtClean="0"/>
              <a:t>исполнится: </a:t>
            </a:r>
          </a:p>
          <a:p>
            <a:pPr marL="0" indent="0">
              <a:buNone/>
            </a:pPr>
            <a:endParaRPr lang="ru-RU" sz="4000" u="sng" dirty="0" smtClean="0"/>
          </a:p>
          <a:p>
            <a:r>
              <a:rPr lang="ru-RU" sz="4000" dirty="0" smtClean="0"/>
              <a:t> 40 </a:t>
            </a:r>
            <a:r>
              <a:rPr lang="ru-RU" sz="4000" dirty="0"/>
              <a:t>лет, ты только попробуй его на вкус, </a:t>
            </a:r>
            <a:endParaRPr lang="ru-RU" sz="4000" dirty="0" smtClean="0"/>
          </a:p>
          <a:p>
            <a:r>
              <a:rPr lang="ru-RU" sz="4000" dirty="0" smtClean="0"/>
              <a:t> когда </a:t>
            </a:r>
            <a:r>
              <a:rPr lang="ru-RU" sz="4000" dirty="0"/>
              <a:t>исполнится </a:t>
            </a:r>
            <a:r>
              <a:rPr lang="ru-RU" sz="4000" dirty="0" smtClean="0"/>
              <a:t>50- </a:t>
            </a:r>
            <a:r>
              <a:rPr lang="ru-RU" sz="4000" dirty="0"/>
              <a:t>сделай осторожный глоток, </a:t>
            </a:r>
            <a:endParaRPr lang="ru-RU" sz="4000" dirty="0" smtClean="0"/>
          </a:p>
          <a:p>
            <a:r>
              <a:rPr lang="ru-RU" sz="4000" dirty="0" smtClean="0"/>
              <a:t> 60 </a:t>
            </a:r>
            <a:r>
              <a:rPr lang="ru-RU" sz="4000" dirty="0"/>
              <a:t>лет - прими в радость. </a:t>
            </a:r>
            <a:endParaRPr lang="ru-RU" sz="4000" dirty="0" smtClean="0"/>
          </a:p>
          <a:p>
            <a:r>
              <a:rPr lang="ru-RU" sz="4000" dirty="0" smtClean="0"/>
              <a:t> Особые </a:t>
            </a:r>
            <a:r>
              <a:rPr lang="ru-RU" sz="4000" dirty="0"/>
              <a:t>предписания были священнослужителям</a:t>
            </a:r>
          </a:p>
        </p:txBody>
      </p:sp>
    </p:spTree>
    <p:extLst>
      <p:ext uri="{BB962C8B-B14F-4D97-AF65-F5344CB8AC3E}">
        <p14:creationId xmlns:p14="http://schemas.microsoft.com/office/powerpoint/2010/main" val="368097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157" y="2489029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tx1"/>
                </a:solidFill>
              </a:rPr>
              <a:t>3 раунд</a:t>
            </a:r>
            <a:endParaRPr lang="ru-RU" sz="9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5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05649018"/>
              </p:ext>
            </p:extLst>
          </p:nvPr>
        </p:nvGraphicFramePr>
        <p:xfrm>
          <a:off x="561862" y="418640"/>
          <a:ext cx="10653310" cy="579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509"/>
                <a:gridCol w="2038120"/>
                <a:gridCol w="2038120"/>
                <a:gridCol w="2038120"/>
                <a:gridCol w="2247441"/>
              </a:tblGrid>
              <a:tr h="166684">
                <a:tc>
                  <a:txBody>
                    <a:bodyPr/>
                    <a:lstStyle/>
                    <a:p>
                      <a:pPr algn="ctr"/>
                      <a:endParaRPr kumimoji="0" lang="ru-RU" sz="2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Байкал — жемчужина мира 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319012">
                <a:tc>
                  <a:txBody>
                    <a:bodyPr/>
                    <a:lstStyle/>
                    <a:p>
                      <a:pPr algn="ctr"/>
                      <a:endParaRPr lang="ru-RU" sz="2400" b="1" dirty="0" smtClean="0"/>
                    </a:p>
                    <a:p>
                      <a:pPr algn="ctr"/>
                      <a:r>
                        <a:rPr lang="ru-RU" sz="2400" b="1" dirty="0" smtClean="0"/>
                        <a:t>Жилье бурят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55758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Символика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125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150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1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567149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1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/>
              <a:t>«Байкал — жемчужина мира»</a:t>
            </a:r>
          </a:p>
        </p:txBody>
      </p:sp>
    </p:spTree>
    <p:extLst>
      <p:ext uri="{BB962C8B-B14F-4D97-AF65-F5344CB8AC3E}">
        <p14:creationId xmlns:p14="http://schemas.microsoft.com/office/powerpoint/2010/main" val="35174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08752" y="972238"/>
            <a:ext cx="9956800" cy="48737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6000" b="1" u="sng" dirty="0"/>
              <a:t>Что в имени твоём, Байкал? </a:t>
            </a:r>
          </a:p>
          <a:p>
            <a:pPr marL="0" indent="0">
              <a:buNone/>
            </a:pPr>
            <a:endParaRPr lang="ru-RU" sz="6000" dirty="0" smtClean="0"/>
          </a:p>
          <a:p>
            <a:pPr marL="0" indent="0">
              <a:buNone/>
            </a:pPr>
            <a:r>
              <a:rPr lang="ru-RU" sz="6000" dirty="0" smtClean="0"/>
              <a:t>В </a:t>
            </a:r>
            <a:r>
              <a:rPr lang="ru-RU" sz="6000" dirty="0"/>
              <a:t>научной литературе существует множество версий происхождения названия озера Байкал. Байкал у разных народов имеет разное значение. </a:t>
            </a:r>
            <a:endParaRPr lang="ru-RU" sz="6000" dirty="0" smtClean="0"/>
          </a:p>
          <a:p>
            <a:pPr marL="0" indent="0">
              <a:buNone/>
            </a:pPr>
            <a:endParaRPr lang="ru-RU" sz="6000" dirty="0"/>
          </a:p>
          <a:p>
            <a:pPr marL="0" indent="0">
              <a:buNone/>
            </a:pPr>
            <a:r>
              <a:rPr lang="ru-RU" sz="7000" b="1" dirty="0" smtClean="0"/>
              <a:t>Вспомните </a:t>
            </a:r>
            <a:r>
              <a:rPr lang="ru-RU" sz="7000" b="1" dirty="0"/>
              <a:t>и назовите несколько значений слова Байкал? </a:t>
            </a:r>
          </a:p>
        </p:txBody>
      </p:sp>
    </p:spTree>
    <p:extLst>
      <p:ext uri="{BB962C8B-B14F-4D97-AF65-F5344CB8AC3E}">
        <p14:creationId xmlns:p14="http://schemas.microsoft.com/office/powerpoint/2010/main" val="72794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797407" y="795968"/>
            <a:ext cx="4516916" cy="5219241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По-алтайски </a:t>
            </a:r>
            <a:r>
              <a:rPr lang="ru-RU" sz="3600" dirty="0"/>
              <a:t>— это золотое озеро, </a:t>
            </a:r>
            <a:endParaRPr lang="ru-RU" sz="3600" dirty="0" smtClean="0"/>
          </a:p>
          <a:p>
            <a:r>
              <a:rPr lang="ru-RU" sz="3600" dirty="0"/>
              <a:t>П</a:t>
            </a:r>
            <a:r>
              <a:rPr lang="ru-RU" sz="3600" dirty="0" smtClean="0"/>
              <a:t>о-китайски—северное </a:t>
            </a:r>
            <a:r>
              <a:rPr lang="ru-RU" sz="3600" dirty="0"/>
              <a:t>море, </a:t>
            </a:r>
            <a:endParaRPr lang="ru-RU" sz="3600" dirty="0" smtClean="0"/>
          </a:p>
          <a:p>
            <a:r>
              <a:rPr lang="ru-RU" sz="3600" dirty="0"/>
              <a:t>П</a:t>
            </a:r>
            <a:r>
              <a:rPr lang="ru-RU" sz="3600" dirty="0" smtClean="0"/>
              <a:t>о-бурятски </a:t>
            </a:r>
            <a:r>
              <a:rPr lang="ru-RU" sz="3600" dirty="0"/>
              <a:t>— огненное озеро, </a:t>
            </a:r>
            <a:endParaRPr lang="ru-RU" sz="3600" dirty="0" smtClean="0"/>
          </a:p>
          <a:p>
            <a:r>
              <a:rPr lang="ru-RU" sz="3600" dirty="0"/>
              <a:t>П</a:t>
            </a:r>
            <a:r>
              <a:rPr lang="ru-RU" sz="3600" dirty="0" smtClean="0"/>
              <a:t>о-якутски </a:t>
            </a:r>
            <a:r>
              <a:rPr lang="ru-RU" sz="3600" dirty="0"/>
              <a:t>— богатое озеро</a:t>
            </a:r>
          </a:p>
        </p:txBody>
      </p:sp>
      <p:pic>
        <p:nvPicPr>
          <p:cNvPr id="8194" name="Picture 2" descr="Байкал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0" y="1095393"/>
            <a:ext cx="6188262" cy="41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567149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1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 smtClean="0"/>
              <a:t>«Мой </a:t>
            </a:r>
            <a:r>
              <a:rPr lang="ru-RU" sz="6600" b="1" dirty="0"/>
              <a:t>отчий край — Бурятия»</a:t>
            </a:r>
          </a:p>
        </p:txBody>
      </p:sp>
    </p:spTree>
    <p:extLst>
      <p:ext uri="{BB962C8B-B14F-4D97-AF65-F5344CB8AC3E}">
        <p14:creationId xmlns:p14="http://schemas.microsoft.com/office/powerpoint/2010/main" val="77975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03383" y="873087"/>
            <a:ext cx="10257928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В каком году решением Юнеско Байкал был включен в число объектов, являющихся участками Всемирного природного наследия?</a:t>
            </a:r>
          </a:p>
        </p:txBody>
      </p:sp>
    </p:spTree>
    <p:extLst>
      <p:ext uri="{BB962C8B-B14F-4D97-AF65-F5344CB8AC3E}">
        <p14:creationId xmlns:p14="http://schemas.microsoft.com/office/powerpoint/2010/main" val="10503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57618" y="4605051"/>
            <a:ext cx="9486748" cy="40832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Байкал был включен </a:t>
            </a:r>
            <a:r>
              <a:rPr lang="ru-RU" dirty="0"/>
              <a:t>в Список всемирного наследия в </a:t>
            </a:r>
            <a:r>
              <a:rPr lang="ru-RU" sz="2800" b="1" dirty="0"/>
              <a:t>1996 г</a:t>
            </a:r>
            <a:r>
              <a:rPr lang="ru-RU" dirty="0"/>
              <a:t>. Байкал - одно из величайших озер планеты, озеро "превосходных степеней": самое глубокое (1637 м), самое древнее (около 25 млн лет), с самой разнообразной флорой и фауной среди пресных водоемов.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21" y="286076"/>
            <a:ext cx="6443200" cy="42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8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07056" y="829019"/>
            <a:ext cx="99568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Старейший в России заповедник находится именно в Бурятии. </a:t>
            </a:r>
            <a:endParaRPr lang="en-US" sz="4800" dirty="0" smtClean="0"/>
          </a:p>
          <a:p>
            <a:pPr marL="0" indent="0">
              <a:buNone/>
            </a:pPr>
            <a:endParaRPr lang="en-US" sz="4800" dirty="0"/>
          </a:p>
          <a:p>
            <a:r>
              <a:rPr lang="ru-RU" sz="4800" dirty="0" smtClean="0"/>
              <a:t> Какой </a:t>
            </a:r>
            <a:r>
              <a:rPr lang="ru-RU" sz="4800" dirty="0"/>
              <a:t>это </a:t>
            </a:r>
            <a:r>
              <a:rPr lang="ru-RU" sz="4800" dirty="0" smtClean="0"/>
              <a:t>заповедник? </a:t>
            </a:r>
            <a:endParaRPr lang="ru-RU" sz="4800" dirty="0"/>
          </a:p>
          <a:p>
            <a:r>
              <a:rPr lang="ru-RU" sz="4800" dirty="0" smtClean="0"/>
              <a:t> Когда </a:t>
            </a:r>
            <a:r>
              <a:rPr lang="ru-RU" sz="4800" dirty="0"/>
              <a:t>он был основан и с какой целью? </a:t>
            </a:r>
          </a:p>
        </p:txBody>
      </p:sp>
    </p:spTree>
    <p:extLst>
      <p:ext uri="{BB962C8B-B14F-4D97-AF65-F5344CB8AC3E}">
        <p14:creationId xmlns:p14="http://schemas.microsoft.com/office/powerpoint/2010/main" val="183932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47412" y="784952"/>
            <a:ext cx="4782544" cy="4873752"/>
          </a:xfrm>
        </p:spPr>
        <p:txBody>
          <a:bodyPr/>
          <a:lstStyle/>
          <a:p>
            <a:r>
              <a:rPr lang="ru-RU" dirty="0" err="1"/>
              <a:t>Баргузинский</a:t>
            </a:r>
            <a:r>
              <a:rPr lang="ru-RU" dirty="0"/>
              <a:t> заповедник является старейшим заповедником России. </a:t>
            </a:r>
            <a:endParaRPr lang="ru-RU" dirty="0" smtClean="0"/>
          </a:p>
          <a:p>
            <a:r>
              <a:rPr lang="ru-RU" dirty="0" smtClean="0"/>
              <a:t>Назван </a:t>
            </a:r>
            <a:r>
              <a:rPr lang="ru-RU" dirty="0"/>
              <a:t>по </a:t>
            </a:r>
            <a:r>
              <a:rPr lang="ru-RU" dirty="0" err="1"/>
              <a:t>Баргузинскому</a:t>
            </a:r>
            <a:r>
              <a:rPr lang="ru-RU" dirty="0"/>
              <a:t> уезду Забайкальской области, на территории которого был создан 29 декабря 1916 </a:t>
            </a:r>
            <a:r>
              <a:rPr lang="ru-RU" dirty="0" smtClean="0"/>
              <a:t>как </a:t>
            </a:r>
            <a:r>
              <a:rPr lang="ru-RU" dirty="0" err="1"/>
              <a:t>Баргузинский</a:t>
            </a:r>
            <a:r>
              <a:rPr lang="ru-RU" dirty="0"/>
              <a:t> соболиный заповедник для сохранения и увеличения численности соболя.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3" y="1045088"/>
            <a:ext cx="5877676" cy="440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39258" y="718852"/>
            <a:ext cx="9956800" cy="48737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400" dirty="0"/>
              <a:t>Первый ученый на Байкале, который дал первое научное описание озера. 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По </a:t>
            </a:r>
            <a:r>
              <a:rPr lang="ru-RU" sz="4400" dirty="0"/>
              <a:t>заданию Петра I десять лет путешествовал по Сибири. </a:t>
            </a: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Написал </a:t>
            </a:r>
            <a:r>
              <a:rPr lang="ru-RU" sz="4400" dirty="0"/>
              <a:t>многотомный отчет «Обозрение Сибири</a:t>
            </a:r>
            <a:r>
              <a:rPr lang="ru-RU" sz="4400" dirty="0" smtClean="0"/>
              <a:t>». </a:t>
            </a:r>
          </a:p>
          <a:p>
            <a:pPr marL="0" indent="0">
              <a:buNone/>
            </a:pPr>
            <a:r>
              <a:rPr lang="ru-RU" sz="4400" dirty="0" smtClean="0"/>
              <a:t>Назовите его.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50279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9683" y="4288315"/>
            <a:ext cx="5498641" cy="1143000"/>
          </a:xfrm>
        </p:spPr>
        <p:txBody>
          <a:bodyPr>
            <a:noAutofit/>
          </a:bodyPr>
          <a:lstStyle/>
          <a:p>
            <a:r>
              <a:rPr lang="ru-RU" sz="3600" b="1" dirty="0"/>
              <a:t>Д.Г. </a:t>
            </a:r>
            <a:r>
              <a:rPr lang="ru-RU" sz="3600" b="1" dirty="0" err="1"/>
              <a:t>Мессершмидт</a:t>
            </a:r>
            <a:r>
              <a:rPr lang="ru-RU" sz="3600" b="1" dirty="0"/>
              <a:t> – </a:t>
            </a:r>
            <a:r>
              <a:rPr lang="ru-RU" sz="3600" dirty="0"/>
              <a:t>руководитель первого комплексного научного путешествия в Сибирь (1719-1727 гг.)</a:t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1" y="648640"/>
            <a:ext cx="4443989" cy="543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0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9768" y="1324779"/>
            <a:ext cx="10958111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2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dirty="0"/>
              <a:t>«Жилье бурят»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9750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51971" y="520547"/>
            <a:ext cx="9956800" cy="4873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Юрта - оригинальный, исторически сложившийся образец традиционного жилища бурят. Юрты бывают как войлочные, так и в виде сруба из бруса или брёвен, деревянные юрты — шести-или восьмиугольные. </a:t>
            </a:r>
            <a:endParaRPr lang="ru-RU" sz="4000" dirty="0" smtClean="0"/>
          </a:p>
          <a:p>
            <a:pPr marL="0" indent="0">
              <a:buNone/>
            </a:pPr>
            <a:r>
              <a:rPr lang="ru-RU" sz="4000" dirty="0" smtClean="0"/>
              <a:t>Итак</a:t>
            </a:r>
            <a:r>
              <a:rPr lang="ru-RU" sz="4000" dirty="0"/>
              <a:t>, вопрос: </a:t>
            </a:r>
            <a:endParaRPr lang="ru-RU" sz="4000" dirty="0" smtClean="0"/>
          </a:p>
          <a:p>
            <a:pPr marL="0" indent="0" algn="ctr">
              <a:buNone/>
            </a:pPr>
            <a:r>
              <a:rPr lang="ru-RU" sz="4000" b="1" dirty="0" smtClean="0"/>
              <a:t>Почему </a:t>
            </a:r>
            <a:r>
              <a:rPr lang="ru-RU" sz="4000" b="1" dirty="0"/>
              <a:t>юрта имеет круглую форму? </a:t>
            </a:r>
          </a:p>
        </p:txBody>
      </p:sp>
    </p:spTree>
    <p:extLst>
      <p:ext uri="{BB962C8B-B14F-4D97-AF65-F5344CB8AC3E}">
        <p14:creationId xmlns:p14="http://schemas.microsoft.com/office/powerpoint/2010/main" val="32978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83846" y="5011892"/>
            <a:ext cx="4509435" cy="1143000"/>
          </a:xfrm>
        </p:spPr>
        <p:txBody>
          <a:bodyPr>
            <a:noAutofit/>
          </a:bodyPr>
          <a:lstStyle/>
          <a:p>
            <a:r>
              <a:rPr lang="ru-RU" sz="2400" dirty="0"/>
              <a:t>Это - оптимальная конструкция, обусловленная кочевым образом жизни и противостоянием неблагоприятным погодным условиям - наименьшая сопротивляемость к </a:t>
            </a:r>
            <a:r>
              <a:rPr lang="ru-RU" sz="2400" dirty="0" smtClean="0"/>
              <a:t>ветру. Именно </a:t>
            </a:r>
            <a:r>
              <a:rPr lang="ru-RU" sz="2400" dirty="0"/>
              <a:t>такие жилища могли выстоять в любой ураган, а еще круглые потому, что наиболее устойчивы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7" y="1214609"/>
            <a:ext cx="6250203" cy="416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62140" y="983255"/>
            <a:ext cx="9956800" cy="48737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dirty="0"/>
              <a:t>С древних времен наши предки соблюдали особые обычаи и традиции по сохранению очага-огня в юрте. Без слов ясно, почему так бережно, любовно относились они к своему очагу. Он и греет, и кормит и освещает дом. Что может быть ценнее его? </a:t>
            </a:r>
            <a:endParaRPr lang="ru-RU" sz="3600" dirty="0" smtClean="0"/>
          </a:p>
          <a:p>
            <a:pPr marL="0" indent="0">
              <a:buNone/>
            </a:pPr>
            <a:endParaRPr lang="ru-RU" sz="3600" dirty="0"/>
          </a:p>
          <a:p>
            <a:pPr marL="0" indent="0">
              <a:buNone/>
            </a:pPr>
            <a:r>
              <a:rPr lang="ru-RU" sz="4000" b="1" dirty="0" smtClean="0"/>
              <a:t>Какие </a:t>
            </a:r>
            <a:r>
              <a:rPr lang="ru-RU" sz="4000" b="1" dirty="0"/>
              <a:t>традиции надо было соблюдать в доме, по отношению к очагу?</a:t>
            </a:r>
          </a:p>
        </p:txBody>
      </p:sp>
    </p:spTree>
    <p:extLst>
      <p:ext uri="{BB962C8B-B14F-4D97-AF65-F5344CB8AC3E}">
        <p14:creationId xmlns:p14="http://schemas.microsoft.com/office/powerpoint/2010/main" val="22936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07055" y="818002"/>
            <a:ext cx="9956800" cy="4873752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b="1" dirty="0"/>
              <a:t>Что означают эти </a:t>
            </a:r>
            <a:r>
              <a:rPr lang="ru-RU" sz="4800" b="1" dirty="0" smtClean="0"/>
              <a:t>даты</a:t>
            </a:r>
            <a:r>
              <a:rPr lang="ru-RU" sz="4800" b="1" dirty="0"/>
              <a:t>: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1666,</a:t>
            </a:r>
            <a:endParaRPr lang="ru-RU" sz="4800" b="1" dirty="0"/>
          </a:p>
          <a:p>
            <a:pPr algn="ctr"/>
            <a:r>
              <a:rPr lang="ru-RU" sz="4800" b="1" dirty="0" smtClean="0"/>
              <a:t>1923</a:t>
            </a:r>
            <a:r>
              <a:rPr lang="ru-RU" sz="4800" b="1" dirty="0"/>
              <a:t>,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1934</a:t>
            </a:r>
            <a:r>
              <a:rPr lang="ru-RU" sz="4800" b="1" dirty="0"/>
              <a:t>,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1958.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529" y="1874913"/>
            <a:ext cx="2469213" cy="30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78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326216" y="1073896"/>
            <a:ext cx="3844887" cy="508703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Вовремя </a:t>
            </a:r>
            <a:r>
              <a:rPr lang="ru-RU" dirty="0"/>
              <a:t>убирать золу, содержать в чистоте очаг, </a:t>
            </a:r>
            <a:endParaRPr lang="ru-RU" dirty="0" smtClean="0"/>
          </a:p>
          <a:p>
            <a:r>
              <a:rPr lang="ru-RU" dirty="0"/>
              <a:t>Д</a:t>
            </a:r>
            <a:r>
              <a:rPr lang="ru-RU" dirty="0" smtClean="0"/>
              <a:t>рова </a:t>
            </a:r>
            <a:r>
              <a:rPr lang="ru-RU" dirty="0"/>
              <a:t>надо бросать осторожно, без </a:t>
            </a:r>
            <a:r>
              <a:rPr lang="ru-RU" dirty="0" smtClean="0"/>
              <a:t>шума,</a:t>
            </a:r>
          </a:p>
          <a:p>
            <a:r>
              <a:rPr lang="ru-RU" dirty="0" smtClean="0"/>
              <a:t>Мусор </a:t>
            </a:r>
            <a:r>
              <a:rPr lang="ru-RU" dirty="0"/>
              <a:t>нельзя </a:t>
            </a:r>
            <a:r>
              <a:rPr lang="ru-RU" dirty="0" smtClean="0"/>
              <a:t>кидать в очаг, </a:t>
            </a:r>
          </a:p>
          <a:p>
            <a:r>
              <a:rPr lang="ru-RU" dirty="0" smtClean="0"/>
              <a:t>Нужно «угощать</a:t>
            </a:r>
            <a:r>
              <a:rPr lang="ru-RU" dirty="0"/>
              <a:t>» очаг пищей</a:t>
            </a:r>
            <a:r>
              <a:rPr lang="ru-RU" dirty="0" smtClean="0"/>
              <a:t>. </a:t>
            </a:r>
          </a:p>
          <a:p>
            <a:pPr marL="0" indent="0">
              <a:buNone/>
            </a:pPr>
            <a:endParaRPr lang="ru-RU" b="1" i="1" dirty="0" smtClean="0"/>
          </a:p>
          <a:p>
            <a:pPr marL="0" indent="0" algn="ctr">
              <a:buNone/>
            </a:pPr>
            <a:r>
              <a:rPr lang="ru-RU" b="1" i="1" dirty="0" smtClean="0"/>
              <a:t>В </a:t>
            </a:r>
            <a:r>
              <a:rPr lang="ru-RU" b="1" i="1" dirty="0"/>
              <a:t>такой семье, где соблюдаются эти правила, всегда будет богатство, добро, и будет гореть огонь вечно!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2" y="1073896"/>
            <a:ext cx="6646068" cy="49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62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06207" y="818003"/>
            <a:ext cx="9956800" cy="4873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err="1"/>
              <a:t>Сэргэ</a:t>
            </a:r>
            <a:r>
              <a:rPr lang="ru-RU" dirty="0"/>
              <a:t> – (в переводе с бур. </a:t>
            </a:r>
            <a:r>
              <a:rPr lang="ru-RU" dirty="0" smtClean="0"/>
              <a:t>означает - коновязь</a:t>
            </a:r>
            <a:r>
              <a:rPr lang="ru-RU" dirty="0"/>
              <a:t>) - это знак, определяющий родовое место. Своеобразная метка, указывающая, что у земли есть хозяин. В старину </a:t>
            </a:r>
            <a:r>
              <a:rPr lang="ru-RU" dirty="0" err="1"/>
              <a:t>сэргэ</a:t>
            </a:r>
            <a:r>
              <a:rPr lang="ru-RU" dirty="0"/>
              <a:t> ставили у каждой юрты: коновязь символизировала, что семья живет и процветает, а их род продолжается.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Сэргэ</a:t>
            </a:r>
            <a:r>
              <a:rPr lang="ru-RU" dirty="0" smtClean="0"/>
              <a:t> </a:t>
            </a:r>
            <a:r>
              <a:rPr lang="ru-RU" dirty="0"/>
              <a:t>нельзя было разрушать до того, как оно придет в негодность. Уничтожить его можно было лишь после того, как род прервался.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Традиционные </a:t>
            </a:r>
            <a:r>
              <a:rPr lang="ru-RU" dirty="0"/>
              <a:t>бурятские коновязи были 3 видов.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600" b="1" dirty="0" smtClean="0"/>
              <a:t>Назовите </a:t>
            </a:r>
            <a:r>
              <a:rPr lang="ru-RU" sz="3600" b="1" dirty="0"/>
              <a:t>эти 3 вида коновязи?</a:t>
            </a:r>
          </a:p>
        </p:txBody>
      </p:sp>
    </p:spTree>
    <p:extLst>
      <p:ext uri="{BB962C8B-B14F-4D97-AF65-F5344CB8AC3E}">
        <p14:creationId xmlns:p14="http://schemas.microsoft.com/office/powerpoint/2010/main" val="14821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750803" y="740884"/>
            <a:ext cx="5597793" cy="4873752"/>
          </a:xfrm>
        </p:spPr>
        <p:txBody>
          <a:bodyPr/>
          <a:lstStyle/>
          <a:p>
            <a:r>
              <a:rPr lang="ru-RU" dirty="0"/>
              <a:t>Первую коновязь возводили, когда справлялась свадьба старшего сына в семье, он становился хозяином дома, отцом семейства и </a:t>
            </a:r>
            <a:r>
              <a:rPr lang="ru-RU" dirty="0" smtClean="0"/>
              <a:t>называлось отцовским </a:t>
            </a:r>
            <a:r>
              <a:rPr lang="ru-RU" dirty="0" err="1" smtClean="0"/>
              <a:t>сэргэ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/>
              <a:t>В</a:t>
            </a:r>
            <a:r>
              <a:rPr lang="ru-RU" dirty="0" smtClean="0"/>
              <a:t>торая </a:t>
            </a:r>
            <a:r>
              <a:rPr lang="ru-RU" dirty="0"/>
              <a:t>именовалась «</a:t>
            </a:r>
            <a:r>
              <a:rPr lang="ru-RU" dirty="0" err="1"/>
              <a:t>братовой</a:t>
            </a:r>
            <a:r>
              <a:rPr lang="ru-RU" dirty="0"/>
              <a:t>»-</a:t>
            </a:r>
            <a:r>
              <a:rPr lang="ru-RU" dirty="0" err="1"/>
              <a:t>ахын</a:t>
            </a:r>
            <a:r>
              <a:rPr lang="ru-RU" dirty="0"/>
              <a:t> </a:t>
            </a:r>
            <a:r>
              <a:rPr lang="ru-RU" dirty="0" err="1"/>
              <a:t>сэргэ</a:t>
            </a:r>
            <a:r>
              <a:rPr lang="ru-RU" dirty="0"/>
              <a:t>, по высоте равнялась отцовскому, </a:t>
            </a:r>
            <a:endParaRPr lang="ru-RU" dirty="0" smtClean="0"/>
          </a:p>
          <a:p>
            <a:r>
              <a:rPr lang="ru-RU" dirty="0"/>
              <a:t>Т</a:t>
            </a:r>
            <a:r>
              <a:rPr lang="ru-RU" dirty="0" smtClean="0"/>
              <a:t>ретья </a:t>
            </a:r>
            <a:r>
              <a:rPr lang="ru-RU" dirty="0"/>
              <a:t>коновязь устанавливалась перед свадьбой второго сына, она </a:t>
            </a:r>
            <a:r>
              <a:rPr lang="ru-RU" dirty="0" smtClean="0"/>
              <a:t>располагалась чуть </a:t>
            </a:r>
            <a:r>
              <a:rPr lang="ru-RU" dirty="0"/>
              <a:t>дальше от 2 этих </a:t>
            </a:r>
            <a:r>
              <a:rPr lang="ru-RU" dirty="0" err="1"/>
              <a:t>сэргэ</a:t>
            </a:r>
            <a:r>
              <a:rPr lang="ru-RU" dirty="0"/>
              <a:t> и по высоте </a:t>
            </a:r>
            <a:r>
              <a:rPr lang="ru-RU" dirty="0" smtClean="0"/>
              <a:t>была </a:t>
            </a:r>
            <a:r>
              <a:rPr lang="ru-RU" dirty="0"/>
              <a:t>ниже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3" y="1405894"/>
            <a:ext cx="5272470" cy="350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4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938" y="2367844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/>
              <a:t>Кот в мешке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129493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83325" y="1291727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/>
              <a:t>3 </a:t>
            </a:r>
            <a:r>
              <a:rPr lang="ru-RU" sz="6600" b="1" dirty="0" smtClean="0"/>
              <a:t>тема: </a:t>
            </a:r>
          </a:p>
          <a:p>
            <a:pPr marL="0" indent="0" algn="ctr">
              <a:buNone/>
            </a:pPr>
            <a:r>
              <a:rPr lang="ru-RU" sz="6600" b="1" u="sng" dirty="0"/>
              <a:t>«Символика»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04439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74853" y="1027323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/>
              <a:t>Кто авторы слов и музыки </a:t>
            </a:r>
            <a:endParaRPr lang="ru-RU" sz="6000" b="1" dirty="0" smtClean="0"/>
          </a:p>
          <a:p>
            <a:pPr marL="0" indent="0" algn="ctr">
              <a:buNone/>
            </a:pPr>
            <a:r>
              <a:rPr lang="ru-RU" sz="6000" b="1" dirty="0" smtClean="0"/>
              <a:t>Гимна </a:t>
            </a:r>
            <a:r>
              <a:rPr lang="ru-RU" sz="6000" b="1" dirty="0"/>
              <a:t>Республики </a:t>
            </a:r>
            <a:r>
              <a:rPr lang="ru-RU" sz="6000" b="1" dirty="0" smtClean="0"/>
              <a:t>Бурятия? 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3341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49" y="326849"/>
            <a:ext cx="10370478" cy="601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2308" y="1214610"/>
            <a:ext cx="995680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/>
              <a:t>Что </a:t>
            </a:r>
            <a:r>
              <a:rPr lang="ru-RU" sz="6000" b="1" dirty="0"/>
              <a:t>означает символика </a:t>
            </a:r>
            <a:endParaRPr lang="ru-RU" sz="6000" b="1" dirty="0" smtClean="0"/>
          </a:p>
          <a:p>
            <a:pPr marL="0" indent="0" algn="ctr">
              <a:buNone/>
            </a:pPr>
            <a:r>
              <a:rPr lang="ru-RU" sz="6000" b="1" dirty="0" smtClean="0"/>
              <a:t>Герба </a:t>
            </a:r>
            <a:r>
              <a:rPr lang="ru-RU" sz="6000" b="1" dirty="0"/>
              <a:t>Республики Бурятия? </a:t>
            </a:r>
          </a:p>
        </p:txBody>
      </p:sp>
    </p:spTree>
    <p:extLst>
      <p:ext uri="{BB962C8B-B14F-4D97-AF65-F5344CB8AC3E}">
        <p14:creationId xmlns:p14="http://schemas.microsoft.com/office/powerpoint/2010/main" val="11306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199961" y="762918"/>
            <a:ext cx="6357956" cy="487375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3-х </a:t>
            </a:r>
            <a:r>
              <a:rPr lang="ru-RU" dirty="0" err="1"/>
              <a:t>цветный</a:t>
            </a:r>
            <a:r>
              <a:rPr lang="ru-RU" dirty="0"/>
              <a:t> круг: сине-бело-желтый-цвета национального флага.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верхней части круга расположено золотое </a:t>
            </a:r>
            <a:r>
              <a:rPr lang="ru-RU" dirty="0" err="1"/>
              <a:t>соембо</a:t>
            </a:r>
            <a:r>
              <a:rPr lang="ru-RU" dirty="0"/>
              <a:t> -традиционный символ вечной жизни (солнце, луна, очаг).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центре круга - сине-белые полосы — волны Байкала, светло-зеленый и темно-зеленый фон горных вершин, характерный для местного ландшафта. </a:t>
            </a:r>
            <a:endParaRPr lang="ru-RU" dirty="0" smtClean="0"/>
          </a:p>
          <a:p>
            <a:r>
              <a:rPr lang="ru-RU" dirty="0" smtClean="0"/>
              <a:t>Нижнюю </a:t>
            </a:r>
            <a:r>
              <a:rPr lang="ru-RU" dirty="0"/>
              <a:t>часть — голубая лента «</a:t>
            </a:r>
            <a:r>
              <a:rPr lang="ru-RU" dirty="0" err="1"/>
              <a:t>хадак</a:t>
            </a:r>
            <a:r>
              <a:rPr lang="ru-RU" dirty="0"/>
              <a:t>»-символ гостеприимства народа Бурятии. </a:t>
            </a:r>
            <a:endParaRPr lang="ru-RU" dirty="0" smtClean="0"/>
          </a:p>
          <a:p>
            <a:r>
              <a:rPr lang="ru-RU" dirty="0" smtClean="0"/>
              <a:t>Центральная </a:t>
            </a:r>
            <a:r>
              <a:rPr lang="ru-RU" dirty="0"/>
              <a:t>часть </a:t>
            </a:r>
            <a:r>
              <a:rPr lang="ru-RU" dirty="0" err="1"/>
              <a:t>хадака</a:t>
            </a:r>
            <a:r>
              <a:rPr lang="ru-RU" dirty="0"/>
              <a:t> служит основанием герба, на котором написано название Республики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0" y="452418"/>
            <a:ext cx="4748677" cy="565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8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938" y="2367844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/>
              <a:t>Кот в мешке</a:t>
            </a:r>
            <a:endParaRPr lang="ru-RU" sz="8800" b="1" dirty="0"/>
          </a:p>
        </p:txBody>
      </p:sp>
    </p:spTree>
    <p:extLst>
      <p:ext uri="{BB962C8B-B14F-4D97-AF65-F5344CB8AC3E}">
        <p14:creationId xmlns:p14="http://schemas.microsoft.com/office/powerpoint/2010/main" val="18400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04511" y="740885"/>
            <a:ext cx="9956800" cy="4873752"/>
          </a:xfrm>
        </p:spPr>
        <p:txBody>
          <a:bodyPr/>
          <a:lstStyle/>
          <a:p>
            <a:r>
              <a:rPr lang="ru-RU" sz="4000" dirty="0"/>
              <a:t>1666 г.- основан г. Улан-Удэ</a:t>
            </a:r>
          </a:p>
          <a:p>
            <a:r>
              <a:rPr lang="ru-RU" sz="4000" dirty="0"/>
              <a:t>1923 г – образована Бурят-Монгольская АССР</a:t>
            </a:r>
          </a:p>
          <a:p>
            <a:r>
              <a:rPr lang="ru-RU" sz="4000" dirty="0"/>
              <a:t>1934 г.- </a:t>
            </a:r>
            <a:r>
              <a:rPr lang="ru-RU" sz="4000" dirty="0" err="1"/>
              <a:t>г.Верхнеудинск</a:t>
            </a:r>
            <a:r>
              <a:rPr lang="ru-RU" sz="4000" dirty="0"/>
              <a:t> переименован в </a:t>
            </a:r>
            <a:r>
              <a:rPr lang="ru-RU" sz="4000" dirty="0" err="1"/>
              <a:t>г.Улан</a:t>
            </a:r>
            <a:r>
              <a:rPr lang="ru-RU" sz="4000" dirty="0"/>
              <a:t>-Удэ</a:t>
            </a:r>
          </a:p>
          <a:p>
            <a:r>
              <a:rPr lang="ru-RU" sz="4000" dirty="0"/>
              <a:t>1958 г – переименована Бурятская АССР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25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969955" y="763872"/>
            <a:ext cx="3589867" cy="48737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u="sng" dirty="0"/>
              <a:t>Посмотрите на эту картину и </a:t>
            </a:r>
            <a:r>
              <a:rPr lang="ru-RU" sz="3200" b="1" u="sng" dirty="0" smtClean="0"/>
              <a:t>скажите: </a:t>
            </a:r>
          </a:p>
          <a:p>
            <a:r>
              <a:rPr lang="ru-RU" sz="3200" dirty="0"/>
              <a:t>К</a:t>
            </a:r>
            <a:r>
              <a:rPr lang="ru-RU" sz="3200" dirty="0" smtClean="0"/>
              <a:t> </a:t>
            </a:r>
            <a:r>
              <a:rPr lang="ru-RU" sz="3200" dirty="0"/>
              <a:t>какому этапу истории Бурятии это </a:t>
            </a:r>
            <a:r>
              <a:rPr lang="ru-RU" sz="3200" dirty="0" smtClean="0"/>
              <a:t>относится? </a:t>
            </a:r>
          </a:p>
          <a:p>
            <a:r>
              <a:rPr lang="ru-RU" sz="3200" dirty="0"/>
              <a:t>Ч</a:t>
            </a:r>
            <a:r>
              <a:rPr lang="ru-RU" sz="3200" dirty="0" smtClean="0"/>
              <a:t>то </a:t>
            </a:r>
            <a:r>
              <a:rPr lang="ru-RU" sz="3200" dirty="0"/>
              <a:t>на ней изображено? </a:t>
            </a:r>
            <a:endParaRPr lang="ru-RU" sz="3200" dirty="0" smtClean="0"/>
          </a:p>
          <a:p>
            <a:r>
              <a:rPr lang="ru-RU" sz="3200" dirty="0" smtClean="0"/>
              <a:t>Кто </a:t>
            </a:r>
            <a:r>
              <a:rPr lang="ru-RU" sz="3200" dirty="0"/>
              <a:t>автор?</a:t>
            </a:r>
          </a:p>
        </p:txBody>
      </p:sp>
      <p:pic>
        <p:nvPicPr>
          <p:cNvPr id="4098" name="Picture 2" descr="Зачем буряты ходили к Петру 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35" y="953226"/>
            <a:ext cx="7436496" cy="4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7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149427" y="740883"/>
            <a:ext cx="9956800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err="1"/>
              <a:t>С.Ринчинов</a:t>
            </a:r>
            <a:r>
              <a:rPr lang="ru-RU" sz="4400" dirty="0"/>
              <a:t> «Хождение хори-бурят к царю Петру Г». В 1702 - 1703 годах состоялась поездка делегации одиннадцати </a:t>
            </a:r>
            <a:r>
              <a:rPr lang="ru-RU" sz="4400" dirty="0" err="1"/>
              <a:t>хоринских</a:t>
            </a:r>
            <a:r>
              <a:rPr lang="ru-RU" sz="4400" dirty="0"/>
              <a:t> родов в столицу Москву, к царю Петру </a:t>
            </a:r>
            <a:r>
              <a:rPr lang="en-US" sz="4400" dirty="0" smtClean="0"/>
              <a:t>I</a:t>
            </a:r>
            <a:r>
              <a:rPr lang="ru-RU" sz="4400" dirty="0" smtClean="0"/>
              <a:t> </a:t>
            </a:r>
            <a:r>
              <a:rPr lang="ru-RU" sz="4400" dirty="0"/>
              <a:t>защитить честь и достоинство народа</a:t>
            </a:r>
          </a:p>
        </p:txBody>
      </p:sp>
    </p:spTree>
    <p:extLst>
      <p:ext uri="{BB962C8B-B14F-4D97-AF65-F5344CB8AC3E}">
        <p14:creationId xmlns:p14="http://schemas.microsoft.com/office/powerpoint/2010/main" val="42499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139" y="2389876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/>
              <a:t>Финальная игра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8256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66552479"/>
              </p:ext>
            </p:extLst>
          </p:nvPr>
        </p:nvGraphicFramePr>
        <p:xfrm>
          <a:off x="112889" y="264770"/>
          <a:ext cx="11943644" cy="6243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5847644"/>
              </a:tblGrid>
              <a:tr h="1891328">
                <a:tc>
                  <a:txBody>
                    <a:bodyPr/>
                    <a:lstStyle/>
                    <a:p>
                      <a:pPr algn="ctr"/>
                      <a:endParaRPr lang="ru-RU" sz="3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Бурятский костюм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Поэты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183961">
                <a:tc>
                  <a:txBody>
                    <a:bodyPr/>
                    <a:lstStyle/>
                    <a:p>
                      <a:pPr algn="ctr"/>
                      <a:endParaRPr lang="ru-RU" sz="36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Выдающиеся бурятские деятели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3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3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Украшения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956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Сурхарбан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/>
                        <a:t>Танцы бурят</a:t>
                      </a:r>
                      <a:endParaRPr lang="ru-RU" sz="3600" b="1" dirty="0"/>
                    </a:p>
                  </a:txBody>
                  <a:tcPr/>
                </a:tc>
              </a:tr>
              <a:tr h="1172336">
                <a:tc>
                  <a:txBody>
                    <a:bodyPr/>
                    <a:lstStyle/>
                    <a:p>
                      <a:pPr algn="ctr"/>
                      <a:r>
                        <a:rPr kumimoji="0" lang="ru-RU" sz="3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Древние игры</a:t>
                      </a:r>
                      <a:endParaRPr lang="ru-RU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89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326" y="4042407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>Бурятский </a:t>
            </a:r>
            <a:r>
              <a:rPr lang="ru-RU" sz="6000" dirty="0"/>
              <a:t>костюм.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4800" u="sng" dirty="0" smtClean="0"/>
              <a:t>Вопрос</a:t>
            </a:r>
            <a:r>
              <a:rPr lang="ru-RU" sz="4800" u="sng" dirty="0"/>
              <a:t>: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4400" b="1" dirty="0" smtClean="0"/>
              <a:t>Сколько </a:t>
            </a:r>
            <a:r>
              <a:rPr lang="ru-RU" sz="4400" b="1" dirty="0"/>
              <a:t>узоров на нагрудной части мужского костюма и что они означают?</a:t>
            </a:r>
          </a:p>
        </p:txBody>
      </p:sp>
    </p:spTree>
    <p:extLst>
      <p:ext uri="{BB962C8B-B14F-4D97-AF65-F5344CB8AC3E}">
        <p14:creationId xmlns:p14="http://schemas.microsoft.com/office/powerpoint/2010/main" val="417364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777908" y="961223"/>
            <a:ext cx="3625773" cy="487375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u="sng" dirty="0"/>
              <a:t>3 ряда узоров: </a:t>
            </a:r>
            <a:endParaRPr lang="ru-RU" sz="2800" b="1" u="sng" dirty="0" smtClean="0"/>
          </a:p>
          <a:p>
            <a:pPr marL="0" indent="0" algn="ctr">
              <a:buNone/>
            </a:pPr>
            <a:endParaRPr lang="ru-RU" sz="2800" b="1" u="sng" dirty="0" smtClean="0"/>
          </a:p>
          <a:p>
            <a:r>
              <a:rPr lang="ru-RU" sz="2800" dirty="0" smtClean="0"/>
              <a:t>Верхний - синий</a:t>
            </a:r>
            <a:r>
              <a:rPr lang="ru-RU" sz="2800" dirty="0"/>
              <a:t>, символ поклонения небу, </a:t>
            </a:r>
            <a:endParaRPr lang="ru-RU" sz="2800" dirty="0" smtClean="0"/>
          </a:p>
          <a:p>
            <a:r>
              <a:rPr lang="ru-RU" sz="2800" dirty="0" smtClean="0"/>
              <a:t>второй </a:t>
            </a:r>
            <a:r>
              <a:rPr lang="ru-RU" sz="2800" dirty="0"/>
              <a:t>- черный - почитания земли, </a:t>
            </a:r>
            <a:endParaRPr lang="ru-RU" sz="2800" dirty="0" smtClean="0"/>
          </a:p>
          <a:p>
            <a:r>
              <a:rPr lang="ru-RU" sz="2800" dirty="0" smtClean="0"/>
              <a:t>третий </a:t>
            </a:r>
            <a:r>
              <a:rPr lang="ru-RU" sz="2800" dirty="0"/>
              <a:t>— красный, оберег от зла, почитание домашнего очага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5" y="871001"/>
            <a:ext cx="7402333" cy="493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0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360" y="4879690"/>
            <a:ext cx="9956800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>Поэты.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4800" u="sng" dirty="0" smtClean="0"/>
              <a:t>Вопрос: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3600" b="1" dirty="0" smtClean="0"/>
              <a:t>«</a:t>
            </a:r>
            <a:r>
              <a:rPr lang="ru-RU" sz="3600" b="1" dirty="0"/>
              <a:t>Человек если талантлив, то во всем, это о нем, об уникальном поэте».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 </a:t>
            </a:r>
            <a:r>
              <a:rPr lang="ru-RU" sz="3600" b="1" dirty="0"/>
              <a:t>Улан-Удэ в 2005 году </a:t>
            </a:r>
            <a:r>
              <a:rPr lang="ru-RU" sz="3600" b="1" dirty="0" smtClean="0"/>
              <a:t>был выпущен </a:t>
            </a:r>
            <a:r>
              <a:rPr lang="ru-RU" sz="3600" b="1" dirty="0"/>
              <a:t>сборник стихов и песен этого поэта. Называется «Кредо моей жизни».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4000" b="1" dirty="0" smtClean="0"/>
              <a:t>Кто </a:t>
            </a:r>
            <a:r>
              <a:rPr lang="ru-RU" sz="4000" b="1" dirty="0"/>
              <a:t>автор этого сборника?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Что </a:t>
            </a:r>
            <a:r>
              <a:rPr lang="ru-RU" sz="4000" b="1" dirty="0"/>
              <a:t>вы знаете еще о нем? </a:t>
            </a:r>
          </a:p>
        </p:txBody>
      </p:sp>
    </p:spTree>
    <p:extLst>
      <p:ext uri="{BB962C8B-B14F-4D97-AF65-F5344CB8AC3E}">
        <p14:creationId xmlns:p14="http://schemas.microsoft.com/office/powerpoint/2010/main" val="174060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995711" y="826264"/>
            <a:ext cx="4362678" cy="488752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dirty="0" err="1"/>
              <a:t>Чойбонов</a:t>
            </a:r>
            <a:r>
              <a:rPr lang="ru-RU" sz="3600" dirty="0"/>
              <a:t> М.Р. </a:t>
            </a:r>
            <a:r>
              <a:rPr lang="ru-RU" sz="3600" dirty="0" smtClean="0"/>
              <a:t>(1947-2021)</a:t>
            </a:r>
          </a:p>
          <a:p>
            <a:pPr marL="0" indent="0" algn="ctr">
              <a:buNone/>
            </a:pPr>
            <a:r>
              <a:rPr lang="ru-RU" sz="3600" dirty="0" smtClean="0"/>
              <a:t>доктор </a:t>
            </a:r>
            <a:r>
              <a:rPr lang="ru-RU" sz="3600" dirty="0"/>
              <a:t>буддийской философии, заслуженный работник культуры </a:t>
            </a:r>
            <a:r>
              <a:rPr lang="ru-RU" sz="3600" dirty="0" smtClean="0"/>
              <a:t>Бурятии, поэт</a:t>
            </a:r>
            <a:r>
              <a:rPr lang="ru-RU" sz="3600" dirty="0"/>
              <a:t>, </a:t>
            </a:r>
            <a:r>
              <a:rPr lang="ru-RU" sz="3600" dirty="0" smtClean="0"/>
              <a:t>народный </a:t>
            </a:r>
            <a:r>
              <a:rPr lang="ru-RU" sz="3600" dirty="0"/>
              <a:t>целитель</a:t>
            </a:r>
          </a:p>
        </p:txBody>
      </p:sp>
      <p:pic>
        <p:nvPicPr>
          <p:cNvPr id="6146" name="Picture 2" descr="На 75-м году ушёл из жизни выдающийся деятель Республики Бурятия Матвей  Рабданович Чойбонов - Новости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98" y="755842"/>
            <a:ext cx="4704032" cy="50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5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42" y="5353414"/>
            <a:ext cx="11116019" cy="11430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3600" b="1" dirty="0"/>
              <a:t>Выдающиеся бурятские </a:t>
            </a:r>
            <a:r>
              <a:rPr lang="ru-RU" sz="3600" b="1" dirty="0" smtClean="0"/>
              <a:t>деятели.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u="sng" dirty="0" smtClean="0"/>
              <a:t>Вопрос</a:t>
            </a:r>
            <a:r>
              <a:rPr lang="ru-RU" sz="3600" u="sng" dirty="0"/>
              <a:t>: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400" b="1" dirty="0" smtClean="0"/>
              <a:t>В </a:t>
            </a:r>
            <a:r>
              <a:rPr lang="ru-RU" sz="4400" b="1" dirty="0"/>
              <a:t>Большой Советской энциклопедии этот человек представлен как тибетский деятель и дипломат, издатель и реформатор монгольской письменности</a:t>
            </a:r>
            <a:r>
              <a:rPr lang="ru-RU" sz="4400" b="1" dirty="0" smtClean="0"/>
              <a:t>.</a:t>
            </a:r>
            <a:br>
              <a:rPr lang="ru-RU" sz="4400" b="1" dirty="0" smtClean="0"/>
            </a:br>
            <a:r>
              <a:rPr lang="ru-RU" sz="4400" b="1" dirty="0" smtClean="0"/>
              <a:t>Назовите его.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10300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455886" y="1881505"/>
            <a:ext cx="4594850" cy="4873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err="1"/>
              <a:t>Агван</a:t>
            </a:r>
            <a:r>
              <a:rPr lang="ru-RU" sz="4800" b="1" dirty="0"/>
              <a:t> </a:t>
            </a:r>
            <a:r>
              <a:rPr lang="ru-RU" sz="4800" b="1" dirty="0" smtClean="0"/>
              <a:t>Доржиев </a:t>
            </a:r>
          </a:p>
          <a:p>
            <a:pPr marL="0" indent="0" algn="ctr">
              <a:buNone/>
            </a:pPr>
            <a:r>
              <a:rPr lang="ru-RU" sz="4800" b="1" dirty="0" smtClean="0"/>
              <a:t>(1853-1938)</a:t>
            </a:r>
            <a:endParaRPr lang="ru-RU" sz="4800" b="1" dirty="0"/>
          </a:p>
        </p:txBody>
      </p:sp>
      <p:pic>
        <p:nvPicPr>
          <p:cNvPr id="7172" name="Picture 4" descr="Фото Агвана Доржиева - . Подробное описание экспоната, аудиогид, интересные  факты. Официальный сайт Artefa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7" y="295075"/>
            <a:ext cx="4698342" cy="611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7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1849</TotalTime>
  <Words>2256</Words>
  <Application>Microsoft Office PowerPoint</Application>
  <PresentationFormat>Произвольный</PresentationFormat>
  <Paragraphs>361</Paragraphs>
  <Slides>108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108</vt:i4>
      </vt:variant>
    </vt:vector>
  </HeadingPairs>
  <TitlesOfParts>
    <vt:vector size="109" baseType="lpstr">
      <vt:lpstr>Эркер</vt:lpstr>
      <vt:lpstr>Презентация PowerPoint</vt:lpstr>
      <vt:lpstr>Презентация PowerPoint</vt:lpstr>
      <vt:lpstr>Правила игры:</vt:lpstr>
      <vt:lpstr>Презентация PowerPoint</vt:lpstr>
      <vt:lpstr>1 раунд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 в мешке</vt:lpstr>
      <vt:lpstr>Презентация PowerPoint</vt:lpstr>
      <vt:lpstr>Народный поэт Бурятии- Гунга Чимитов</vt:lpstr>
      <vt:lpstr>Презентация PowerPoint</vt:lpstr>
      <vt:lpstr>Он по своей значимости в одном ряду с такими памятниками мировой культуры, как древнегреческая «Иллиада» Гомера, калмыцкий «Джангар», русское «Слово о полку Игореве».   А что является памятником мировой культуры в Бурятии? </vt:lpstr>
      <vt:lpstr>  «ГЭСЭР»- бурятский национальный эпос</vt:lpstr>
      <vt:lpstr>Презентация PowerPoint</vt:lpstr>
      <vt:lpstr>Дондок Улзытуев</vt:lpstr>
      <vt:lpstr>Презентация PowerPoint</vt:lpstr>
      <vt:lpstr>Исай Калашников</vt:lpstr>
      <vt:lpstr>Вопрос-аукцион</vt:lpstr>
      <vt:lpstr>Презентация PowerPoint</vt:lpstr>
      <vt:lpstr>Матвей Николаевич Хангалов  собрал колоссальный материал по фольклору, этнографии и шаманству бурят</vt:lpstr>
      <vt:lpstr>Презентация PowerPoint</vt:lpstr>
      <vt:lpstr>Презентация PowerPoint</vt:lpstr>
      <vt:lpstr>Презентация PowerPoint</vt:lpstr>
      <vt:lpstr>Презентация PowerPoint</vt:lpstr>
      <vt:lpstr>Хадак – тибетское слово, в переводе на бурятский язык означает «Тэнгэри» (небо),  бывает 5 цветов: голубой, белый, желтый, зеленый, красный</vt:lpstr>
      <vt:lpstr>«Черный ящик»-вопрос зрителям </vt:lpstr>
      <vt:lpstr>Презентация PowerPoint</vt:lpstr>
      <vt:lpstr>Вопрос-аукцион</vt:lpstr>
      <vt:lpstr>Презентация PowerPoint</vt:lpstr>
      <vt:lpstr>Презентация PowerPoint</vt:lpstr>
      <vt:lpstr>2 раунд</vt:lpstr>
      <vt:lpstr>Презентация PowerPoint</vt:lpstr>
      <vt:lpstr>Презентация PowerPoint</vt:lpstr>
      <vt:lpstr>Презентация PowerPoint</vt:lpstr>
      <vt:lpstr>Кумыс-напиток из голубоватого,сладко-терпкого молока кобылиц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сер. XVII в. Бурятия была присоединена к России, в связи с чем территории по обе стороны Байкала отделились от Монголии </vt:lpstr>
      <vt:lpstr>Презентация PowerPoint</vt:lpstr>
      <vt:lpstr>Презентация PowerPoint</vt:lpstr>
      <vt:lpstr>Презентация PowerPoint</vt:lpstr>
      <vt:lpstr>Презентация PowerPoint</vt:lpstr>
      <vt:lpstr>Вопрос-аукцион</vt:lpstr>
      <vt:lpstr>Презентация PowerPoint</vt:lpstr>
      <vt:lpstr>   Санжи-Цыбик Цыбиков  (1877-1934) </vt:lpstr>
      <vt:lpstr>Презентация PowerPoint</vt:lpstr>
      <vt:lpstr>Презентация PowerPoint</vt:lpstr>
      <vt:lpstr>Дугжууба – это церемония духовного очищения, проводимая для того, чтобы благополучно перейти из года старого в год новый, избавившись от груза прошлогодних бед, грехов и несчастий. Накануне праздника люди обтираются кусочком теста, как бы передавая этой символической фигурке все свои болезни и беды. Эти фигурки приносят в дацан и складывают их в течение дня в специальный ритуальный костер.</vt:lpstr>
      <vt:lpstr>Кот в мешке</vt:lpstr>
      <vt:lpstr>Презентация PowerPoint</vt:lpstr>
      <vt:lpstr>Презентация PowerPoint</vt:lpstr>
      <vt:lpstr>Год черного водяного кролика </vt:lpstr>
      <vt:lpstr>Презентация PowerPoint</vt:lpstr>
      <vt:lpstr>Презентация PowerPoint</vt:lpstr>
      <vt:lpstr>3 раунд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Д.Г. Мессершмидт – руководитель первого комплексного научного путешествия в Сибирь (1719-1727 гг.) </vt:lpstr>
      <vt:lpstr>Презентация PowerPoint</vt:lpstr>
      <vt:lpstr>Презентация PowerPoint</vt:lpstr>
      <vt:lpstr>Это - оптимальная конструкция, обусловленная кочевым образом жизни и противостоянием неблагоприятным погодным условиям - наименьшая сопротивляемость к ветру. Именно такие жилища могли выстоять в любой ураган, а еще круглые потому, что наиболее устойчивы</vt:lpstr>
      <vt:lpstr>Презентация PowerPoint</vt:lpstr>
      <vt:lpstr>Презентация PowerPoint</vt:lpstr>
      <vt:lpstr>Презентация PowerPoint</vt:lpstr>
      <vt:lpstr>Презентация PowerPoint</vt:lpstr>
      <vt:lpstr>Кот в мешке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 в мешке</vt:lpstr>
      <vt:lpstr>Презентация PowerPoint</vt:lpstr>
      <vt:lpstr>Презентация PowerPoint</vt:lpstr>
      <vt:lpstr>Финальная игра</vt:lpstr>
      <vt:lpstr>Презентация PowerPoint</vt:lpstr>
      <vt:lpstr>    Бурятский костюм.  Вопрос:   Сколько узоров на нагрудной части мужского костюма и что они означают?</vt:lpstr>
      <vt:lpstr>Презентация PowerPoint</vt:lpstr>
      <vt:lpstr>    Поэты.  Вопрос:  «Человек если талантлив, то во всем, это о нем, об уникальном поэте».  В Улан-Удэ в 2005 году был выпущен сборник стихов и песен этого поэта. Называется «Кредо моей жизни».  Кто автор этого сборника?  Что вы знаете еще о нем? </vt:lpstr>
      <vt:lpstr>Презентация PowerPoint</vt:lpstr>
      <vt:lpstr>    Выдающиеся бурятские деятели.  Вопрос:  В Большой Советской энциклопедии этот человек представлен как тибетский деятель и дипломат, издатель и реформатор монгольской письменности. Назовите его.</vt:lpstr>
      <vt:lpstr>Презентация PowerPoint</vt:lpstr>
      <vt:lpstr>    Украшения.  Вопрос:  В старину, чтобы выдать замуж дочь, семья должна была в приданое дочери подарить венок, украшенный кораллами. На венок для украшения брали от 10-20 кораллов.  Сколько примерно стоил тогда коралл в переводе на крупный рогатый скот?</vt:lpstr>
      <vt:lpstr>Презентация PowerPoint</vt:lpstr>
      <vt:lpstr>    Сурхарбан. Вопрос:  Обычно на национальном празднике Сурхарбан проводится три национальных вида спорта: национальная борьба, конные скачки и стрельба из лука.  А знаете ли вы каково расстояние от линии стрельбы до мишени (сур), если бурятский лук имеет тетиву длиной 160 см?</vt:lpstr>
      <vt:lpstr>Презентация PowerPoint</vt:lpstr>
      <vt:lpstr>    Танцы бурят.   Вопрос:   Ритмичный круговой танец, имеющий древнее происхождение. В Бурятии насчитывается несколько десятков его вариантов и стилей.  Назовите его и объясните первоначальное значение этого танца?</vt:lpstr>
      <vt:lpstr>Презентация PowerPoint</vt:lpstr>
      <vt:lpstr>    Древние игры.   Вопрос:   Эта бурятская народная игра напоминает игру «Кошки-мышки». Только действующие лица в ней другие.   Как называется эта игра? </vt:lpstr>
      <vt:lpstr>Презентация PowerPoint</vt:lpstr>
      <vt:lpstr>Спасибо за участие и 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Норжима Балтукова</dc:creator>
  <cp:lastModifiedBy>Пользователь Windows</cp:lastModifiedBy>
  <cp:revision>82</cp:revision>
  <dcterms:created xsi:type="dcterms:W3CDTF">2020-01-24T06:54:54Z</dcterms:created>
  <dcterms:modified xsi:type="dcterms:W3CDTF">2023-03-09T09:35:13Z</dcterms:modified>
</cp:coreProperties>
</file>